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sldIdLst>
    <p:sldId id="316" r:id="rId2"/>
    <p:sldId id="319" r:id="rId3"/>
    <p:sldId id="321" r:id="rId4"/>
  </p:sldIdLst>
  <p:sldSz cx="9144000" cy="6858000" type="screen4x3"/>
  <p:notesSz cx="6858000" cy="9296400"/>
  <p:embeddedFontLst>
    <p:embeddedFont>
      <p:font typeface="メイリオ" panose="020B0604030504040204" pitchFamily="50" charset="-128"/>
      <p:regular r:id="rId5"/>
      <p:bold r:id="rId6"/>
      <p:italic r:id="rId7"/>
      <p:boldItalic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
          <p15:clr>
            <a:srgbClr val="A4A3A4"/>
          </p15:clr>
        </p15:guide>
        <p15:guide id="2" pos="2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0096D6"/>
    <a:srgbClr val="F68B1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80" autoAdjust="0"/>
    <p:restoredTop sz="94660"/>
  </p:normalViewPr>
  <p:slideViewPr>
    <p:cSldViewPr snapToGrid="0" snapToObjects="1">
      <p:cViewPr varScale="1">
        <p:scale>
          <a:sx n="74" d="100"/>
          <a:sy n="74" d="100"/>
        </p:scale>
        <p:origin x="930" y="72"/>
      </p:cViewPr>
      <p:guideLst>
        <p:guide orient="horz" pos="271"/>
        <p:guide pos="223"/>
      </p:guideLst>
    </p:cSldViewPr>
  </p:slid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heme" Target="theme/theme1.xml"/><Relationship Id="rId5" Type="http://schemas.openxmlformats.org/officeDocument/2006/relationships/font" Target="fonts/font1.fntdata"/><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animated 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39" name="Rectangle 38"/>
          <p:cNvSpPr/>
          <p:nvPr userDrawn="1"/>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0" name="Rectangle 39"/>
          <p:cNvSpPr/>
          <p:nvPr userDrawn="1"/>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ectangle 41"/>
          <p:cNvSpPr/>
          <p:nvPr userDrawn="1"/>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Rounded Rectangle 46"/>
          <p:cNvSpPr/>
          <p:nvPr userDrawn="1"/>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Rounded Rectangle 47"/>
          <p:cNvSpPr/>
          <p:nvPr userDrawn="1"/>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ounded Rectangle 48"/>
          <p:cNvSpPr/>
          <p:nvPr userDrawn="1"/>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0" name="Rounded Rectangle 49"/>
          <p:cNvSpPr/>
          <p:nvPr userDrawn="1"/>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Rounded Rectangle 50"/>
          <p:cNvSpPr/>
          <p:nvPr userDrawn="1"/>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2" name="Rounded Rectangle 51"/>
          <p:cNvSpPr/>
          <p:nvPr userDrawn="1"/>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ounded Rectangle 52"/>
          <p:cNvSpPr/>
          <p:nvPr userDrawn="1"/>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4" name="Rounded Rectangle 53"/>
          <p:cNvSpPr/>
          <p:nvPr userDrawn="1"/>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Rounded Rectangle 54"/>
          <p:cNvSpPr/>
          <p:nvPr userDrawn="1"/>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6" name="Rounded Rectangle 55"/>
          <p:cNvSpPr/>
          <p:nvPr userDrawn="1"/>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Rectangle 56"/>
          <p:cNvSpPr/>
          <p:nvPr userDrawn="1"/>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59" name="Group 67"/>
          <p:cNvGrpSpPr/>
          <p:nvPr userDrawn="1"/>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88" name="Rectangle 87"/>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
        <p:nvSpPr>
          <p:cNvPr id="6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45"/>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46"/>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47"/>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48"/>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4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49"/>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50"/>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51"/>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52"/>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53"/>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54"/>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55"/>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56"/>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2"/>
                                        </p:tgtEl>
                                        <p:attrNameLst>
                                          <p:attrName>style.color</p:attrName>
                                        </p:attrNameLst>
                                      </p:cBhvr>
                                      <p:to>
                                        <a:srgbClr val="60CCCC"/>
                                      </p:to>
                                    </p:animClr>
                                    <p:animClr clrSpc="rgb" dir="cw">
                                      <p:cBhvr>
                                        <p:cTn id="33" dur="6650" autoRev="1" fill="hold"/>
                                        <p:tgtEl>
                                          <p:spTgt spid="42"/>
                                        </p:tgtEl>
                                        <p:attrNameLst>
                                          <p:attrName>fillcolor</p:attrName>
                                        </p:attrNameLst>
                                      </p:cBhvr>
                                      <p:to>
                                        <a:srgbClr val="60CCCC"/>
                                      </p:to>
                                    </p:animClr>
                                    <p:set>
                                      <p:cBhvr>
                                        <p:cTn id="34" dur="6650" autoRev="1" fill="hold"/>
                                        <p:tgtEl>
                                          <p:spTgt spid="42"/>
                                        </p:tgtEl>
                                        <p:attrNameLst>
                                          <p:attrName>fill.type</p:attrName>
                                        </p:attrNameLst>
                                      </p:cBhvr>
                                      <p:to>
                                        <p:strVal val="solid"/>
                                      </p:to>
                                    </p:set>
                                    <p:set>
                                      <p:cBhvr>
                                        <p:cTn id="35" dur="6650" autoRev="1" fill="hold"/>
                                        <p:tgtEl>
                                          <p:spTgt spid="42"/>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0"/>
                                        </p:tgtEl>
                                        <p:attrNameLst>
                                          <p:attrName>style.color</p:attrName>
                                        </p:attrNameLst>
                                      </p:cBhvr>
                                      <p:to>
                                        <a:srgbClr val="60CCCC"/>
                                      </p:to>
                                    </p:animClr>
                                    <p:animClr clrSpc="rgb" dir="cw">
                                      <p:cBhvr>
                                        <p:cTn id="38" dur="5350" autoRev="1" fill="hold"/>
                                        <p:tgtEl>
                                          <p:spTgt spid="40"/>
                                        </p:tgtEl>
                                        <p:attrNameLst>
                                          <p:attrName>fillcolor</p:attrName>
                                        </p:attrNameLst>
                                      </p:cBhvr>
                                      <p:to>
                                        <a:srgbClr val="60CCCC"/>
                                      </p:to>
                                    </p:animClr>
                                    <p:set>
                                      <p:cBhvr>
                                        <p:cTn id="39" dur="5350" autoRev="1" fill="hold"/>
                                        <p:tgtEl>
                                          <p:spTgt spid="40"/>
                                        </p:tgtEl>
                                        <p:attrNameLst>
                                          <p:attrName>fill.type</p:attrName>
                                        </p:attrNameLst>
                                      </p:cBhvr>
                                      <p:to>
                                        <p:strVal val="solid"/>
                                      </p:to>
                                    </p:set>
                                    <p:set>
                                      <p:cBhvr>
                                        <p:cTn id="40" dur="5350" autoRev="1" fill="hold"/>
                                        <p:tgtEl>
                                          <p:spTgt spid="40"/>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39"/>
                                        </p:tgtEl>
                                        <p:attrNameLst>
                                          <p:attrName>style.color</p:attrName>
                                        </p:attrNameLst>
                                      </p:cBhvr>
                                      <p:to>
                                        <a:srgbClr val="60CCCC"/>
                                      </p:to>
                                    </p:animClr>
                                    <p:animClr clrSpc="rgb" dir="cw">
                                      <p:cBhvr>
                                        <p:cTn id="43" dur="6650" autoRev="1" fill="hold"/>
                                        <p:tgtEl>
                                          <p:spTgt spid="39"/>
                                        </p:tgtEl>
                                        <p:attrNameLst>
                                          <p:attrName>fillcolor</p:attrName>
                                        </p:attrNameLst>
                                      </p:cBhvr>
                                      <p:to>
                                        <a:srgbClr val="60CCCC"/>
                                      </p:to>
                                    </p:animClr>
                                    <p:set>
                                      <p:cBhvr>
                                        <p:cTn id="44" dur="6650" autoRev="1" fill="hold"/>
                                        <p:tgtEl>
                                          <p:spTgt spid="39"/>
                                        </p:tgtEl>
                                        <p:attrNameLst>
                                          <p:attrName>fill.type</p:attrName>
                                        </p:attrNameLst>
                                      </p:cBhvr>
                                      <p:to>
                                        <p:strVal val="solid"/>
                                      </p:to>
                                    </p:set>
                                    <p:set>
                                      <p:cBhvr>
                                        <p:cTn id="45" dur="6650" autoRev="1" fill="hold"/>
                                        <p:tgtEl>
                                          <p:spTgt spid="3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3"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ltLang="ja-JP"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295275"/>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ext Placeholder 15"/>
          <p:cNvSpPr>
            <a:spLocks noGrp="1"/>
          </p:cNvSpPr>
          <p:nvPr>
            <p:ph type="body" sz="quarter" idx="13" hasCustomPrompt="1"/>
          </p:nvPr>
        </p:nvSpPr>
        <p:spPr>
          <a:xfrm>
            <a:off x="4830903" y="295275"/>
            <a:ext cx="4132262" cy="838200"/>
          </a:xfrm>
        </p:spPr>
        <p:txBody>
          <a:bodyPr lIns="82296" rIns="82296"/>
          <a:lstStyle>
            <a:lvl1pPr marL="0" indent="0" algn="l" defTabSz="914400" rtl="0" eaLnBrk="1" latinLnBrk="0" hangingPunct="1">
              <a:lnSpc>
                <a:spcPct val="80000"/>
              </a:lnSpc>
              <a:spcBef>
                <a:spcPct val="0"/>
              </a:spcBef>
              <a:buFontTx/>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lvl="0"/>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Title Right</a:t>
            </a:r>
            <a:endParaRPr lang="en-US" dirty="0"/>
          </a:p>
        </p:txBody>
      </p:sp>
      <p:pic>
        <p:nvPicPr>
          <p:cNvPr id="13" name="Picture 12"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14"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21" name="Text Placeholder 20"/>
          <p:cNvSpPr>
            <a:spLocks noGrp="1" noChangeAspect="1"/>
          </p:cNvSpPr>
          <p:nvPr>
            <p:ph type="body" sz="quarter" idx="17"/>
          </p:nvPr>
        </p:nvSpPr>
        <p:spPr>
          <a:xfrm>
            <a:off x="219456"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ltLang="ja-JP"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ltLang="ja-JP"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ltLang="ja-JP"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ltLang="ja-JP" smtClean="0"/>
              <a:t>Click icon to add chart</a:t>
            </a:r>
            <a:endParaRPr lang="en-US" dirty="0"/>
          </a:p>
        </p:txBody>
      </p:sp>
      <p:sp>
        <p:nvSpPr>
          <p:cNvPr id="4" name="Text Placeholder 9"/>
          <p:cNvSpPr>
            <a:spLocks noGrp="1"/>
          </p:cNvSpPr>
          <p:nvPr>
            <p:ph type="body" sz="quarter" idx="11" hasCustomPrompt="1"/>
          </p:nvPr>
        </p:nvSpPr>
        <p:spPr>
          <a:xfrm>
            <a:off x="249466" y="6062114"/>
            <a:ext cx="7461250" cy="276999"/>
          </a:xfrm>
        </p:spPr>
        <p:txBody>
          <a:bodyPr wrap="square" anchor="b" anchorCtr="0">
            <a:no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65201" y="5842635"/>
            <a:ext cx="8112126" cy="384175"/>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54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57" name="Rectangle 56"/>
          <p:cNvSpPr/>
          <p:nvPr userDrawn="1"/>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4" name="Group 67"/>
          <p:cNvGrpSpPr/>
          <p:nvPr userDrawn="1"/>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88" name="Rectangle 87"/>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
        <p:nvSpPr>
          <p:cNvPr id="3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 name="Title 1"/>
          <p:cNvSpPr>
            <a:spLocks noGrp="1"/>
          </p:cNvSpPr>
          <p:nvPr>
            <p:ph type="title" hasCustomPrompt="1"/>
          </p:nvPr>
        </p:nvSpPr>
        <p:spPr>
          <a:xfrm>
            <a:off x="237744" y="484632"/>
            <a:ext cx="8755128" cy="4372131"/>
          </a:xfrm>
        </p:spPr>
        <p:txBody>
          <a:bodyPr anchor="b" anchorCtr="0"/>
          <a:lstStyle>
            <a:lvl1pPr marL="228600" indent="-228600">
              <a:buFont typeface="Arial" pitchFamily="34" charset="0"/>
              <a:buChar char="“"/>
              <a:defRPr sz="6000" spc="0" baseline="0">
                <a:solidFill>
                  <a:schemeClr val="bg1"/>
                </a:solidFill>
                <a:latin typeface="+mj-lt"/>
              </a:defRPr>
            </a:lvl1pPr>
          </a:lstStyle>
          <a:p>
            <a:r>
              <a:rPr lang="en-US" dirty="0" smtClean="0"/>
              <a:t>Click to edit Master</a:t>
            </a:r>
            <a:br>
              <a:rPr lang="en-US" dirty="0" smtClean="0"/>
            </a:br>
            <a:r>
              <a:rPr lang="en-US" dirty="0" smtClean="0"/>
              <a:t>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ltLang="ja-JP" smtClean="0"/>
              <a:t>Click to edit Master title style</a:t>
            </a:r>
            <a:endParaRPr lang="en-US" dirty="0"/>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9"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no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6"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noAutofit/>
          </a:bodyPr>
          <a:lstStyle>
            <a:lvl1pPr>
              <a:lnSpc>
                <a:spcPct val="90000"/>
              </a:lnSpc>
              <a:defRPr>
                <a:solidFill>
                  <a:schemeClr val="bg1"/>
                </a:solidFill>
                <a:latin typeface="+mj-lt"/>
              </a:defRPr>
            </a:lvl1pPr>
          </a:lstStyle>
          <a:p>
            <a:r>
              <a:rPr lang="en-US" altLang="ja-JP" smtClean="0"/>
              <a:t>Click to edit Master title style</a:t>
            </a:r>
            <a:endParaRPr lang="en-US" dirty="0"/>
          </a:p>
        </p:txBody>
      </p:sp>
      <p:sp>
        <p:nvSpPr>
          <p:cNvPr id="6"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7"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8"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2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9144000" cy="685800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5"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7"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animated Gradient">
    <p:spTree>
      <p:nvGrpSpPr>
        <p:cNvPr id="1" name=""/>
        <p:cNvGrpSpPr/>
        <p:nvPr/>
      </p:nvGrpSpPr>
      <p:grpSpPr>
        <a:xfrm>
          <a:off x="0" y="0"/>
          <a:ext cx="0" cy="0"/>
          <a:chOff x="0" y="0"/>
          <a:chExt cx="0" cy="0"/>
        </a:xfrm>
      </p:grpSpPr>
      <p:pic>
        <p:nvPicPr>
          <p:cNvPr id="58"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59" name="Rounded Rectangle 58"/>
          <p:cNvSpPr/>
          <p:nvPr userDrawn="1"/>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4" name="Rounded Rectangle 63"/>
          <p:cNvSpPr/>
          <p:nvPr userDrawn="1"/>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5" name="Rounded Rectangle 6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66" name="Rounded Rectangle 65"/>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7" name="Rounded Rectangle 66"/>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8" name="Rounded Rectangle 67"/>
          <p:cNvSpPr/>
          <p:nvPr userDrawn="1"/>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6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72" name="Group 38"/>
          <p:cNvGrpSpPr/>
          <p:nvPr userDrawn="1"/>
        </p:nvGrpSpPr>
        <p:grpSpPr>
          <a:xfrm>
            <a:off x="341314" y="311151"/>
            <a:ext cx="82917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67"/>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66"/>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68"/>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65"/>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64"/>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5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65" grpId="0" animBg="1"/>
      <p:bldP spid="66" grpId="0" animBg="1"/>
      <p:bldP spid="67" grpId="0" animBg="1"/>
      <p:bldP spid="68"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dirty="0">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Gradient">
    <p:spTree>
      <p:nvGrpSpPr>
        <p:cNvPr id="1" name=""/>
        <p:cNvGrpSpPr/>
        <p:nvPr/>
      </p:nvGrpSpPr>
      <p:grpSpPr>
        <a:xfrm>
          <a:off x="0" y="0"/>
          <a:ext cx="0" cy="0"/>
          <a:chOff x="0" y="0"/>
          <a:chExt cx="0" cy="0"/>
        </a:xfrm>
      </p:grpSpPr>
      <p:grpSp>
        <p:nvGrpSpPr>
          <p:cNvPr id="31" name="Group 30"/>
          <p:cNvGrpSpPr/>
          <p:nvPr userDrawn="1"/>
        </p:nvGrpSpPr>
        <p:grpSpPr>
          <a:xfrm>
            <a:off x="-12700" y="-2056029"/>
            <a:ext cx="9847891" cy="19379146"/>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grpSp>
      <p:sp>
        <p:nvSpPr>
          <p:cNvPr id="6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236383" y="4464068"/>
            <a:ext cx="8112126"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236383" y="4768852"/>
            <a:ext cx="8097838"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236538" y="5232770"/>
            <a:ext cx="8112125"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4" name="Group 38"/>
          <p:cNvGrpSpPr/>
          <p:nvPr userDrawn="1"/>
        </p:nvGrpSpPr>
        <p:grpSpPr>
          <a:xfrm>
            <a:off x="341314" y="311151"/>
            <a:ext cx="82917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dirty="0">
                <a:latin typeface="+mj-lt"/>
              </a:endParaRPr>
            </a:p>
          </p:txBody>
        </p:sp>
      </p:grpSp>
    </p:spTree>
  </p:cSld>
  <p:clrMapOvr>
    <a:masterClrMapping/>
  </p:clrMapOvr>
  <p:transition>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333375" y="6378339"/>
            <a:ext cx="8477250" cy="162912"/>
          </a:xfrm>
          <a:prstGeom prst="rect">
            <a:avLst/>
          </a:prstGeom>
        </p:spPr>
      </p:pic>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9"/>
            <a:ext cx="8694295" cy="1757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 name="Title 1"/>
          <p:cNvSpPr>
            <a:spLocks noGrp="1"/>
          </p:cNvSpPr>
          <p:nvPr>
            <p:ph type="ctrTitle" hasCustomPrompt="1"/>
          </p:nvPr>
        </p:nvSpPr>
        <p:spPr>
          <a:xfrm>
            <a:off x="221393" y="1967967"/>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dirty="0">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333375" y="6378339"/>
            <a:ext cx="8477250" cy="162912"/>
          </a:xfrm>
          <a:prstGeom prst="rect">
            <a:avLst/>
          </a:prstGeom>
        </p:spPr>
      </p:pic>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ltLang="ja-JP"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ltLang="ja-JP"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no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3"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ltLang="ja-JP" smtClean="0"/>
              <a:t>Click to edit Master title style</a:t>
            </a:r>
            <a:endParaRPr lang="en-US" dirty="0"/>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pic>
        <p:nvPicPr>
          <p:cNvPr id="9" name="Picture 8"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5"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899" r:id="rId1"/>
    <p:sldLayoutId id="2147483935" r:id="rId2"/>
    <p:sldLayoutId id="2147483936" r:id="rId3"/>
    <p:sldLayoutId id="2147483937" r:id="rId4"/>
    <p:sldLayoutId id="2147483900" r:id="rId5"/>
    <p:sldLayoutId id="214748393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 id="2147483931" r:id="rId18"/>
    <p:sldLayoutId id="2147483912" r:id="rId19"/>
    <p:sldLayoutId id="2147483913" r:id="rId20"/>
    <p:sldLayoutId id="2147483914" r:id="rId21"/>
    <p:sldLayoutId id="2147483915" r:id="rId22"/>
    <p:sldLayoutId id="2147483916" r:id="rId23"/>
    <p:sldLayoutId id="2147483917" r:id="rId24"/>
    <p:sldLayoutId id="2147483918" r:id="rId25"/>
    <p:sldLayoutId id="2147483919" r:id="rId26"/>
    <p:sldLayoutId id="2147483921" r:id="rId27"/>
    <p:sldLayoutId id="2147483922" r:id="rId28"/>
    <p:sldLayoutId id="2147483923" r:id="rId29"/>
    <p:sldLayoutId id="2147483924" r:id="rId30"/>
    <p:sldLayoutId id="2147483925" r:id="rId31"/>
    <p:sldLayoutId id="2147483926" r:id="rId32"/>
    <p:sldLayoutId id="2147483927" r:id="rId33"/>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8825" y="1344168"/>
            <a:ext cx="8279737" cy="4965192"/>
          </a:xfrm>
        </p:spPr>
        <p:txBody>
          <a:bodyPr/>
          <a:lstStyle/>
          <a:p>
            <a:pPr marL="0" indent="0">
              <a:buNone/>
            </a:pPr>
            <a:endParaRPr lang="en-US" altLang="ja-JP" b="1" dirty="0" smtClean="0">
              <a:solidFill>
                <a:schemeClr val="accent6">
                  <a:lumMod val="50000"/>
                </a:schemeClr>
              </a:solidFill>
              <a:latin typeface="メイリオ"/>
              <a:ea typeface="メイリオ"/>
              <a:cs typeface="メイリオ"/>
            </a:endParaRPr>
          </a:p>
          <a:p>
            <a:pPr marL="0" indent="0">
              <a:buNone/>
            </a:pPr>
            <a:r>
              <a:rPr lang="ja-JP" altLang="en-US" b="1" dirty="0" smtClean="0">
                <a:solidFill>
                  <a:schemeClr val="accent6">
                    <a:lumMod val="50000"/>
                  </a:schemeClr>
                </a:solidFill>
                <a:latin typeface="メイリオ"/>
                <a:ea typeface="メイリオ"/>
                <a:cs typeface="メイリオ"/>
              </a:rPr>
              <a:t>■</a:t>
            </a:r>
            <a:r>
              <a:rPr lang="ja-JP" altLang="en-US" b="1" dirty="0">
                <a:solidFill>
                  <a:schemeClr val="accent6">
                    <a:lumMod val="50000"/>
                  </a:schemeClr>
                </a:solidFill>
                <a:latin typeface="メイリオ"/>
                <a:ea typeface="メイリオ"/>
                <a:cs typeface="メイリオ"/>
              </a:rPr>
              <a:t>活動</a:t>
            </a:r>
            <a:r>
              <a:rPr lang="ja-JP" altLang="en-US" b="1" dirty="0" smtClean="0">
                <a:solidFill>
                  <a:schemeClr val="accent6">
                    <a:lumMod val="50000"/>
                  </a:schemeClr>
                </a:solidFill>
                <a:latin typeface="メイリオ"/>
                <a:ea typeface="メイリオ"/>
                <a:cs typeface="メイリオ"/>
              </a:rPr>
              <a:t>内容（部会</a:t>
            </a:r>
            <a:r>
              <a:rPr lang="ja-JP" altLang="en-US" b="1" dirty="0">
                <a:solidFill>
                  <a:schemeClr val="accent6">
                    <a:lumMod val="50000"/>
                  </a:schemeClr>
                </a:solidFill>
                <a:latin typeface="メイリオ"/>
                <a:ea typeface="メイリオ"/>
                <a:cs typeface="メイリオ"/>
              </a:rPr>
              <a:t>の</a:t>
            </a:r>
            <a:r>
              <a:rPr lang="en-US" altLang="ja-JP" b="1" dirty="0" smtClean="0">
                <a:solidFill>
                  <a:schemeClr val="accent6">
                    <a:lumMod val="50000"/>
                  </a:schemeClr>
                </a:solidFill>
                <a:latin typeface="メイリオ"/>
                <a:ea typeface="メイリオ"/>
                <a:cs typeface="メイリオ"/>
              </a:rPr>
              <a:t>Roll</a:t>
            </a:r>
            <a:r>
              <a:rPr lang="ja-JP" altLang="en-US" sz="2000" b="1" dirty="0" smtClean="0">
                <a:solidFill>
                  <a:schemeClr val="accent6">
                    <a:lumMod val="50000"/>
                  </a:schemeClr>
                </a:solidFill>
                <a:latin typeface="メイリオ"/>
                <a:ea typeface="メイリオ"/>
                <a:cs typeface="メイリオ"/>
              </a:rPr>
              <a:t>）</a:t>
            </a:r>
            <a:endParaRPr lang="en-US" altLang="ja-JP" b="1" dirty="0" smtClean="0">
              <a:solidFill>
                <a:schemeClr val="accent6">
                  <a:lumMod val="50000"/>
                </a:schemeClr>
              </a:solidFill>
              <a:latin typeface="メイリオ"/>
              <a:ea typeface="メイリオ"/>
              <a:cs typeface="メイリオ"/>
            </a:endParaRPr>
          </a:p>
          <a:p>
            <a:pPr marL="0" indent="0">
              <a:buNone/>
            </a:pPr>
            <a:r>
              <a:rPr lang="ja-JP" altLang="en-US" b="1" dirty="0" smtClean="0">
                <a:solidFill>
                  <a:schemeClr val="accent6">
                    <a:lumMod val="50000"/>
                  </a:schemeClr>
                </a:solidFill>
                <a:latin typeface="メイリオ"/>
                <a:ea typeface="メイリオ"/>
                <a:cs typeface="メイリオ"/>
              </a:rPr>
              <a:t>目的：会員のデジタルサイネージビジネスを支援する。</a:t>
            </a:r>
            <a:endParaRPr lang="en-US" altLang="ja-JP" b="1" dirty="0" smtClean="0">
              <a:solidFill>
                <a:schemeClr val="accent6">
                  <a:lumMod val="50000"/>
                </a:schemeClr>
              </a:solidFill>
              <a:latin typeface="メイリオ"/>
              <a:ea typeface="メイリオ"/>
              <a:cs typeface="メイリオ"/>
            </a:endParaRPr>
          </a:p>
          <a:p>
            <a:pPr marL="0" indent="0">
              <a:buNone/>
            </a:pPr>
            <a:endParaRPr lang="en-US" altLang="ja-JP" b="1" dirty="0">
              <a:solidFill>
                <a:schemeClr val="accent6">
                  <a:lumMod val="50000"/>
                </a:schemeClr>
              </a:solidFill>
              <a:latin typeface="メイリオ"/>
              <a:ea typeface="メイリオ"/>
              <a:cs typeface="メイリオ"/>
            </a:endParaRPr>
          </a:p>
          <a:p>
            <a:pPr marL="0" indent="0">
              <a:buNone/>
            </a:pPr>
            <a:endParaRPr lang="en-US" altLang="ja-JP" b="1" dirty="0" smtClean="0">
              <a:solidFill>
                <a:schemeClr val="accent6">
                  <a:lumMod val="50000"/>
                </a:schemeClr>
              </a:solidFill>
              <a:latin typeface="メイリオ"/>
              <a:ea typeface="メイリオ"/>
              <a:cs typeface="メイリオ"/>
            </a:endParaRPr>
          </a:p>
          <a:p>
            <a:pPr marL="0" indent="0">
              <a:buNone/>
            </a:pPr>
            <a:r>
              <a:rPr lang="ja-JP" altLang="en-US" b="1" dirty="0" smtClean="0">
                <a:solidFill>
                  <a:schemeClr val="accent6">
                    <a:lumMod val="50000"/>
                  </a:schemeClr>
                </a:solidFill>
                <a:latin typeface="メイリオ"/>
                <a:ea typeface="メイリオ"/>
                <a:cs typeface="メイリオ"/>
              </a:rPr>
              <a:t>マーケティング視点</a:t>
            </a:r>
            <a:r>
              <a:rPr lang="ja-JP" altLang="en-US" b="1" dirty="0">
                <a:solidFill>
                  <a:schemeClr val="accent6">
                    <a:lumMod val="50000"/>
                  </a:schemeClr>
                </a:solidFill>
                <a:latin typeface="メイリオ"/>
                <a:ea typeface="メイリオ"/>
                <a:cs typeface="メイリオ"/>
              </a:rPr>
              <a:t>からの情報の</a:t>
            </a:r>
            <a:r>
              <a:rPr lang="ja-JP" altLang="en-US" b="1" dirty="0" smtClean="0">
                <a:solidFill>
                  <a:schemeClr val="accent6">
                    <a:lumMod val="50000"/>
                  </a:schemeClr>
                </a:solidFill>
                <a:latin typeface="メイリオ"/>
                <a:ea typeface="メイリオ"/>
                <a:cs typeface="メイリオ"/>
              </a:rPr>
              <a:t>提供。研究部会とする</a:t>
            </a:r>
            <a:endParaRPr lang="en-US" altLang="ja-JP" b="1" dirty="0" smtClean="0">
              <a:solidFill>
                <a:schemeClr val="accent6">
                  <a:lumMod val="50000"/>
                </a:schemeClr>
              </a:solidFill>
              <a:latin typeface="メイリオ"/>
              <a:ea typeface="メイリオ"/>
              <a:cs typeface="メイリオ"/>
            </a:endParaRPr>
          </a:p>
          <a:p>
            <a:pPr marL="0" indent="0">
              <a:buNone/>
            </a:pPr>
            <a:r>
              <a:rPr lang="ja-JP" altLang="en-US" sz="2000" b="1" dirty="0" smtClean="0">
                <a:solidFill>
                  <a:schemeClr val="accent6">
                    <a:lumMod val="50000"/>
                  </a:schemeClr>
                </a:solidFill>
                <a:latin typeface="メイリオ"/>
                <a:ea typeface="メイリオ"/>
                <a:cs typeface="メイリオ"/>
              </a:rPr>
              <a:t>①経営視点・・・成功ビジネスモデル、失敗モデルの分析・整理</a:t>
            </a:r>
            <a:endParaRPr lang="en-US" altLang="ja-JP" sz="2000" b="1" dirty="0" smtClean="0">
              <a:solidFill>
                <a:schemeClr val="accent6">
                  <a:lumMod val="50000"/>
                </a:schemeClr>
              </a:solidFill>
              <a:latin typeface="メイリオ"/>
              <a:ea typeface="メイリオ"/>
              <a:cs typeface="メイリオ"/>
            </a:endParaRPr>
          </a:p>
          <a:p>
            <a:pPr marL="0" indent="0">
              <a:buNone/>
            </a:pPr>
            <a:r>
              <a:rPr lang="ja-JP" altLang="en-US" sz="2000" b="1" dirty="0" smtClean="0">
                <a:solidFill>
                  <a:schemeClr val="accent6">
                    <a:lumMod val="50000"/>
                  </a:schemeClr>
                </a:solidFill>
                <a:latin typeface="メイリオ"/>
                <a:ea typeface="メイリオ"/>
                <a:cs typeface="メイリオ"/>
              </a:rPr>
              <a:t>②売りに繋がる視点・・・効くサイネージ、マネタイズへの要因分析</a:t>
            </a:r>
            <a:endParaRPr lang="en-US" altLang="ja-JP" sz="2000" b="1" dirty="0">
              <a:solidFill>
                <a:schemeClr val="accent6">
                  <a:lumMod val="50000"/>
                </a:schemeClr>
              </a:solidFill>
              <a:latin typeface="メイリオ"/>
              <a:ea typeface="メイリオ"/>
              <a:cs typeface="メイリオ"/>
            </a:endParaRPr>
          </a:p>
          <a:p>
            <a:pPr marL="0" indent="0">
              <a:buNone/>
            </a:pPr>
            <a:endParaRPr lang="en-US" altLang="ja-JP" sz="2000" b="1" dirty="0" smtClean="0">
              <a:solidFill>
                <a:schemeClr val="accent6">
                  <a:lumMod val="50000"/>
                </a:schemeClr>
              </a:solidFill>
              <a:latin typeface="メイリオ"/>
              <a:ea typeface="メイリオ"/>
              <a:cs typeface="メイリオ"/>
            </a:endParaRPr>
          </a:p>
          <a:p>
            <a:pPr marL="0" indent="0">
              <a:buNone/>
            </a:pPr>
            <a:endParaRPr lang="en-US" altLang="ja-JP" sz="2000" b="1" dirty="0">
              <a:solidFill>
                <a:schemeClr val="accent6">
                  <a:lumMod val="50000"/>
                </a:schemeClr>
              </a:solidFill>
              <a:latin typeface="メイリオ"/>
              <a:ea typeface="メイリオ"/>
              <a:cs typeface="メイリオ"/>
            </a:endParaRPr>
          </a:p>
          <a:p>
            <a:pPr marL="0" indent="0">
              <a:buNone/>
            </a:pPr>
            <a:endParaRPr lang="en-US" altLang="ja-JP" sz="2000" b="1" dirty="0" smtClean="0">
              <a:solidFill>
                <a:schemeClr val="accent6">
                  <a:lumMod val="50000"/>
                </a:schemeClr>
              </a:solidFill>
              <a:latin typeface="メイリオ"/>
              <a:ea typeface="メイリオ"/>
              <a:cs typeface="メイリオ"/>
            </a:endParaRPr>
          </a:p>
          <a:p>
            <a:pPr marL="0" indent="0">
              <a:buNone/>
            </a:pPr>
            <a:endParaRPr lang="ja-JP" altLang="en-US" sz="2000" b="1" dirty="0">
              <a:solidFill>
                <a:schemeClr val="accent6">
                  <a:lumMod val="50000"/>
                </a:schemeClr>
              </a:solidFill>
              <a:latin typeface="メイリオ"/>
              <a:ea typeface="メイリオ"/>
              <a:cs typeface="メイリオ"/>
            </a:endParaRPr>
          </a:p>
        </p:txBody>
      </p:sp>
      <p:sp>
        <p:nvSpPr>
          <p:cNvPr id="4" name="タイトル 3"/>
          <p:cNvSpPr>
            <a:spLocks noGrp="1"/>
          </p:cNvSpPr>
          <p:nvPr>
            <p:ph type="title"/>
          </p:nvPr>
        </p:nvSpPr>
        <p:spPr>
          <a:xfrm>
            <a:off x="229701" y="348864"/>
            <a:ext cx="8588861" cy="1101855"/>
          </a:xfrm>
        </p:spPr>
        <p:txBody>
          <a:bodyPr/>
          <a:lstStyle/>
          <a:p>
            <a:pPr algn="ctr">
              <a:lnSpc>
                <a:spcPct val="150000"/>
              </a:lnSpc>
            </a:pPr>
            <a:r>
              <a:rPr kumimoji="1" lang="ja-JP" altLang="en-US" sz="2800" b="1" dirty="0" smtClean="0">
                <a:solidFill>
                  <a:schemeClr val="tx1"/>
                </a:solidFill>
              </a:rPr>
              <a:t>２０１３年度新設</a:t>
            </a:r>
            <a:r>
              <a:rPr kumimoji="1" lang="en-US" altLang="ja-JP" sz="2800" b="1" dirty="0" smtClean="0">
                <a:solidFill>
                  <a:schemeClr val="tx1"/>
                </a:solidFill>
              </a:rPr>
              <a:t/>
            </a:r>
            <a:br>
              <a:rPr kumimoji="1" lang="en-US" altLang="ja-JP" sz="2800" b="1" dirty="0" smtClean="0">
                <a:solidFill>
                  <a:schemeClr val="tx1"/>
                </a:solidFill>
              </a:rPr>
            </a:br>
            <a:r>
              <a:rPr kumimoji="1" lang="ja-JP" altLang="en-US" sz="2800" b="1" dirty="0" smtClean="0">
                <a:solidFill>
                  <a:schemeClr val="tx1"/>
                </a:solidFill>
              </a:rPr>
              <a:t>　</a:t>
            </a:r>
            <a:r>
              <a:rPr kumimoji="1" lang="ja-JP" altLang="en-US" sz="3200" b="1" u="sng" dirty="0" smtClean="0">
                <a:solidFill>
                  <a:schemeClr val="tx1"/>
                </a:solidFill>
              </a:rPr>
              <a:t>マーケティング　ラボ部会の活動について</a:t>
            </a:r>
            <a:r>
              <a:rPr kumimoji="1" lang="ja-JP" altLang="en-US" sz="2800" b="1" dirty="0" smtClean="0">
                <a:solidFill>
                  <a:schemeClr val="tx1"/>
                </a:solidFill>
              </a:rPr>
              <a:t>　</a:t>
            </a:r>
            <a:endParaRPr kumimoji="1" lang="ja-JP" altLang="en-US" sz="2800" b="1" dirty="0">
              <a:solidFill>
                <a:schemeClr val="tx1"/>
              </a:solidFill>
            </a:endParaRPr>
          </a:p>
        </p:txBody>
      </p:sp>
      <p:sp>
        <p:nvSpPr>
          <p:cNvPr id="5" name="下矢印 4"/>
          <p:cNvSpPr/>
          <p:nvPr/>
        </p:nvSpPr>
        <p:spPr>
          <a:xfrm>
            <a:off x="3679633" y="3007606"/>
            <a:ext cx="1388125" cy="462708"/>
          </a:xfrm>
          <a:prstGeom prst="downArrow">
            <a:avLst/>
          </a:prstGeom>
          <a:solidFill>
            <a:srgbClr val="0096D6"/>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smtClean="0"/>
          </a:p>
        </p:txBody>
      </p:sp>
    </p:spTree>
    <p:extLst>
      <p:ext uri="{BB962C8B-B14F-4D97-AF65-F5344CB8AC3E}">
        <p14:creationId xmlns:p14="http://schemas.microsoft.com/office/powerpoint/2010/main" val="119953937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387912"/>
            <a:ext cx="8588861" cy="838200"/>
          </a:xfrm>
        </p:spPr>
        <p:txBody>
          <a:bodyPr/>
          <a:lstStyle/>
          <a:p>
            <a:r>
              <a:rPr lang="en-US" altLang="ja-JP" b="1" u="sng" dirty="0" smtClean="0">
                <a:solidFill>
                  <a:schemeClr val="tx1"/>
                </a:solidFill>
                <a:latin typeface="+mj-ea"/>
                <a:cs typeface="メイリオ"/>
              </a:rPr>
              <a:t>2</a:t>
            </a:r>
            <a:r>
              <a:rPr lang="ja-JP" altLang="en-US" b="1" u="sng" dirty="0" smtClean="0">
                <a:solidFill>
                  <a:schemeClr val="tx1"/>
                </a:solidFill>
                <a:latin typeface="+mj-ea"/>
                <a:cs typeface="メイリオ"/>
              </a:rPr>
              <a:t>つの活動項目</a:t>
            </a:r>
            <a:endParaRPr lang="en-US" b="1" u="sng" dirty="0">
              <a:solidFill>
                <a:schemeClr val="tx1"/>
              </a:solidFill>
              <a:latin typeface="+mj-ea"/>
            </a:endParaRPr>
          </a:p>
        </p:txBody>
      </p:sp>
      <p:sp>
        <p:nvSpPr>
          <p:cNvPr id="3" name="Text Placeholder 2"/>
          <p:cNvSpPr>
            <a:spLocks noGrp="1"/>
          </p:cNvSpPr>
          <p:nvPr>
            <p:ph type="body" sz="quarter" idx="10"/>
          </p:nvPr>
        </p:nvSpPr>
        <p:spPr>
          <a:xfrm>
            <a:off x="513167" y="1369926"/>
            <a:ext cx="8305396" cy="4965192"/>
          </a:xfrm>
        </p:spPr>
        <p:txBody>
          <a:bodyPr/>
          <a:lstStyle/>
          <a:p>
            <a:pPr marL="0" indent="0">
              <a:buNone/>
            </a:pPr>
            <a:r>
              <a:rPr lang="en-US" altLang="ja-JP" b="1" dirty="0" smtClean="0">
                <a:solidFill>
                  <a:schemeClr val="accent6">
                    <a:lumMod val="50000"/>
                  </a:schemeClr>
                </a:solidFill>
                <a:latin typeface="メイリオ"/>
                <a:ea typeface="メイリオ"/>
                <a:cs typeface="メイリオ"/>
              </a:rPr>
              <a:t>1</a:t>
            </a:r>
            <a:r>
              <a:rPr lang="ja-JP" altLang="en-US" b="1" dirty="0" err="1" smtClean="0">
                <a:solidFill>
                  <a:schemeClr val="accent6">
                    <a:lumMod val="50000"/>
                  </a:schemeClr>
                </a:solidFill>
                <a:latin typeface="メイリオ"/>
                <a:ea typeface="メイリオ"/>
                <a:cs typeface="メイリオ"/>
              </a:rPr>
              <a:t>．</a:t>
            </a:r>
            <a:r>
              <a:rPr lang="ja-JP" altLang="en-US" b="1" dirty="0" smtClean="0">
                <a:solidFill>
                  <a:schemeClr val="accent6">
                    <a:lumMod val="50000"/>
                  </a:schemeClr>
                </a:solidFill>
                <a:latin typeface="メイリオ"/>
                <a:ea typeface="メイリオ"/>
                <a:cs typeface="メイリオ"/>
              </a:rPr>
              <a:t>ビジネスモデル別、成功</a:t>
            </a:r>
            <a:r>
              <a:rPr lang="ja-JP" altLang="en-US" b="1" dirty="0">
                <a:solidFill>
                  <a:schemeClr val="accent6">
                    <a:lumMod val="50000"/>
                  </a:schemeClr>
                </a:solidFill>
                <a:latin typeface="メイリオ"/>
                <a:ea typeface="メイリオ"/>
                <a:cs typeface="メイリオ"/>
              </a:rPr>
              <a:t>・失敗要因</a:t>
            </a:r>
            <a:r>
              <a:rPr lang="ja-JP" altLang="en-US" b="1" dirty="0" smtClean="0">
                <a:solidFill>
                  <a:schemeClr val="accent6">
                    <a:lumMod val="50000"/>
                  </a:schemeClr>
                </a:solidFill>
                <a:latin typeface="メイリオ"/>
                <a:ea typeface="メイリオ"/>
                <a:cs typeface="メイリオ"/>
              </a:rPr>
              <a:t>の分析・整理</a:t>
            </a:r>
            <a:endParaRPr lang="ja-JP" altLang="en-US" b="1" dirty="0">
              <a:solidFill>
                <a:schemeClr val="accent6">
                  <a:lumMod val="50000"/>
                </a:schemeClr>
              </a:solidFill>
              <a:latin typeface="メイリオ"/>
              <a:ea typeface="メイリオ"/>
              <a:cs typeface="メイリオ"/>
            </a:endParaRPr>
          </a:p>
          <a:p>
            <a:pPr marL="177800" lvl="1"/>
            <a:r>
              <a:rPr lang="ja-JP" altLang="en-US" b="1" dirty="0">
                <a:solidFill>
                  <a:schemeClr val="accent6">
                    <a:lumMod val="50000"/>
                  </a:schemeClr>
                </a:solidFill>
                <a:latin typeface="メイリオ"/>
                <a:ea typeface="メイリオ"/>
                <a:cs typeface="メイリオ"/>
              </a:rPr>
              <a:t>サイネージ</a:t>
            </a:r>
            <a:r>
              <a:rPr lang="ja-JP" altLang="en-US" b="1" dirty="0" smtClean="0">
                <a:solidFill>
                  <a:schemeClr val="accent6">
                    <a:lumMod val="50000"/>
                  </a:schemeClr>
                </a:solidFill>
                <a:latin typeface="メイリオ"/>
                <a:ea typeface="メイリオ"/>
                <a:cs typeface="メイリオ"/>
              </a:rPr>
              <a:t>事業者（ユーザー部会メンバー</a:t>
            </a:r>
            <a:r>
              <a:rPr lang="ja-JP" altLang="en-US" b="1" dirty="0">
                <a:solidFill>
                  <a:schemeClr val="accent6">
                    <a:lumMod val="50000"/>
                  </a:schemeClr>
                </a:solidFill>
                <a:latin typeface="メイリオ"/>
                <a:ea typeface="メイリオ"/>
                <a:cs typeface="メイリオ"/>
              </a:rPr>
              <a:t>含む）や市場</a:t>
            </a:r>
            <a:r>
              <a:rPr lang="ja-JP" altLang="en-US" b="1" dirty="0" smtClean="0">
                <a:solidFill>
                  <a:schemeClr val="accent6">
                    <a:lumMod val="50000"/>
                  </a:schemeClr>
                </a:solidFill>
                <a:latin typeface="メイリオ"/>
                <a:ea typeface="メイリオ"/>
                <a:cs typeface="メイリオ"/>
              </a:rPr>
              <a:t>調査会社などへ</a:t>
            </a:r>
            <a:r>
              <a:rPr lang="ja-JP" altLang="en-US" b="1" dirty="0">
                <a:solidFill>
                  <a:schemeClr val="accent6">
                    <a:lumMod val="50000"/>
                  </a:schemeClr>
                </a:solidFill>
                <a:latin typeface="メイリオ"/>
                <a:ea typeface="メイリオ"/>
                <a:cs typeface="メイリオ"/>
              </a:rPr>
              <a:t>のインタビュー</a:t>
            </a:r>
            <a:r>
              <a:rPr lang="ja-JP" altLang="en-US" b="1" dirty="0" smtClean="0">
                <a:solidFill>
                  <a:schemeClr val="accent6">
                    <a:lumMod val="50000"/>
                  </a:schemeClr>
                </a:solidFill>
                <a:latin typeface="メイリオ"/>
                <a:ea typeface="メイリオ"/>
                <a:cs typeface="メイリオ"/>
              </a:rPr>
              <a:t>を実施。それを通して収益を上げている国内外</a:t>
            </a:r>
            <a:r>
              <a:rPr lang="ja-JP" altLang="en-US" b="1" dirty="0">
                <a:solidFill>
                  <a:schemeClr val="accent6">
                    <a:lumMod val="50000"/>
                  </a:schemeClr>
                </a:solidFill>
                <a:latin typeface="メイリオ"/>
                <a:ea typeface="メイリオ"/>
                <a:cs typeface="メイリオ"/>
              </a:rPr>
              <a:t>・</a:t>
            </a:r>
            <a:r>
              <a:rPr lang="ja-JP" altLang="en-US" b="1" dirty="0" smtClean="0">
                <a:solidFill>
                  <a:schemeClr val="accent6">
                    <a:lumMod val="50000"/>
                  </a:schemeClr>
                </a:solidFill>
                <a:latin typeface="メイリオ"/>
                <a:ea typeface="メイリオ"/>
                <a:cs typeface="メイリオ"/>
              </a:rPr>
              <a:t>屋内外</a:t>
            </a:r>
            <a:r>
              <a:rPr lang="ja-JP" altLang="en-US" b="1" dirty="0">
                <a:solidFill>
                  <a:schemeClr val="accent6">
                    <a:lumMod val="50000"/>
                  </a:schemeClr>
                </a:solidFill>
                <a:latin typeface="メイリオ"/>
                <a:ea typeface="メイリオ"/>
                <a:cs typeface="メイリオ"/>
              </a:rPr>
              <a:t>メディア</a:t>
            </a:r>
            <a:r>
              <a:rPr lang="ja-JP" altLang="en-US" b="1" dirty="0" smtClean="0">
                <a:solidFill>
                  <a:schemeClr val="accent6">
                    <a:lumMod val="50000"/>
                  </a:schemeClr>
                </a:solidFill>
                <a:latin typeface="メイリオ"/>
                <a:ea typeface="メイリオ"/>
                <a:cs typeface="メイリオ"/>
              </a:rPr>
              <a:t>の経営視点から成功ビジネスモデルを調査し・科学的な要因分析・整理を行なう。さらに難しいだろうが、撤退した事業者から、</a:t>
            </a:r>
            <a:r>
              <a:rPr lang="ja-JP" altLang="en-US" b="1" dirty="0">
                <a:solidFill>
                  <a:schemeClr val="accent6">
                    <a:lumMod val="50000"/>
                  </a:schemeClr>
                </a:solidFill>
                <a:latin typeface="メイリオ"/>
                <a:ea typeface="メイリオ"/>
                <a:cs typeface="メイリオ"/>
              </a:rPr>
              <a:t>ありたい姿と現実とのギャップ</a:t>
            </a:r>
            <a:r>
              <a:rPr lang="ja-JP" altLang="en-US" b="1" dirty="0" smtClean="0">
                <a:solidFill>
                  <a:schemeClr val="accent6">
                    <a:lumMod val="50000"/>
                  </a:schemeClr>
                </a:solidFill>
                <a:latin typeface="メイリオ"/>
                <a:ea typeface="メイリオ"/>
                <a:cs typeface="メイリオ"/>
              </a:rPr>
              <a:t>の要因を聞く。</a:t>
            </a:r>
            <a:endParaRPr lang="ja-JP" altLang="en-US" b="1" dirty="0">
              <a:solidFill>
                <a:schemeClr val="accent6">
                  <a:lumMod val="50000"/>
                </a:schemeClr>
              </a:solidFill>
              <a:latin typeface="メイリオ"/>
              <a:ea typeface="メイリオ"/>
              <a:cs typeface="メイリオ"/>
            </a:endParaRPr>
          </a:p>
          <a:p>
            <a:pPr marL="0" indent="0">
              <a:buNone/>
            </a:pPr>
            <a:r>
              <a:rPr lang="en-US" altLang="ja-JP" b="1" dirty="0" smtClean="0">
                <a:solidFill>
                  <a:schemeClr val="accent6">
                    <a:lumMod val="50000"/>
                  </a:schemeClr>
                </a:solidFill>
                <a:latin typeface="メイリオ"/>
                <a:ea typeface="メイリオ"/>
                <a:cs typeface="メイリオ"/>
              </a:rPr>
              <a:t>2</a:t>
            </a:r>
            <a:r>
              <a:rPr lang="ja-JP" altLang="en-US" b="1" dirty="0" err="1" smtClean="0">
                <a:solidFill>
                  <a:schemeClr val="accent6">
                    <a:lumMod val="50000"/>
                  </a:schemeClr>
                </a:solidFill>
                <a:latin typeface="メイリオ"/>
                <a:ea typeface="メイリオ"/>
                <a:cs typeface="メイリオ"/>
              </a:rPr>
              <a:t>．</a:t>
            </a:r>
            <a:r>
              <a:rPr lang="ja-JP" altLang="en-US" b="1" dirty="0" smtClean="0">
                <a:solidFill>
                  <a:schemeClr val="accent6">
                    <a:lumMod val="50000"/>
                  </a:schemeClr>
                </a:solidFill>
                <a:latin typeface="メイリオ"/>
                <a:ea typeface="メイリオ"/>
                <a:cs typeface="メイリオ"/>
              </a:rPr>
              <a:t>売りに繋がるには、マネタイズへの要因分析</a:t>
            </a:r>
            <a:endParaRPr lang="ja-JP" altLang="en-US" b="1" dirty="0">
              <a:solidFill>
                <a:schemeClr val="accent6">
                  <a:lumMod val="50000"/>
                </a:schemeClr>
              </a:solidFill>
              <a:latin typeface="メイリオ"/>
              <a:ea typeface="メイリオ"/>
              <a:cs typeface="メイリオ"/>
            </a:endParaRPr>
          </a:p>
          <a:p>
            <a:pPr marL="177800" lvl="1"/>
            <a:r>
              <a:rPr lang="ja-JP" altLang="en-US" b="1" dirty="0" smtClean="0">
                <a:solidFill>
                  <a:schemeClr val="accent6">
                    <a:lumMod val="50000"/>
                  </a:schemeClr>
                </a:solidFill>
                <a:latin typeface="メイリオ"/>
                <a:ea typeface="メイリオ"/>
                <a:cs typeface="メイリオ"/>
              </a:rPr>
              <a:t>広告</a:t>
            </a:r>
            <a:r>
              <a:rPr lang="ja-JP" altLang="en-US" b="1" dirty="0">
                <a:solidFill>
                  <a:schemeClr val="accent6">
                    <a:lumMod val="50000"/>
                  </a:schemeClr>
                </a:solidFill>
                <a:latin typeface="メイリオ"/>
                <a:ea typeface="メイリオ"/>
                <a:cs typeface="メイリオ"/>
              </a:rPr>
              <a:t>、販促</a:t>
            </a:r>
            <a:r>
              <a:rPr lang="ja-JP" altLang="en-US" b="1" dirty="0" smtClean="0">
                <a:solidFill>
                  <a:schemeClr val="accent6">
                    <a:lumMod val="50000"/>
                  </a:schemeClr>
                </a:solidFill>
                <a:latin typeface="メイリオ"/>
                <a:ea typeface="メイリオ"/>
                <a:cs typeface="メイリオ"/>
              </a:rPr>
              <a:t>、インフォメーション、アンビエンス</a:t>
            </a:r>
            <a:r>
              <a:rPr lang="ja-JP" altLang="en-US" b="1" dirty="0">
                <a:solidFill>
                  <a:schemeClr val="accent6">
                    <a:lumMod val="50000"/>
                  </a:schemeClr>
                </a:solidFill>
                <a:latin typeface="メイリオ"/>
                <a:ea typeface="メイリオ"/>
                <a:cs typeface="メイリオ"/>
              </a:rPr>
              <a:t>、市場調査、</a:t>
            </a:r>
            <a:r>
              <a:rPr lang="en-US" altLang="ja-JP" b="1" dirty="0">
                <a:solidFill>
                  <a:schemeClr val="accent6">
                    <a:lumMod val="50000"/>
                  </a:schemeClr>
                </a:solidFill>
                <a:latin typeface="メイリオ"/>
                <a:ea typeface="メイリオ"/>
                <a:cs typeface="メイリオ"/>
              </a:rPr>
              <a:t>Green</a:t>
            </a:r>
            <a:r>
              <a:rPr lang="ja-JP" altLang="en-US" b="1" dirty="0">
                <a:solidFill>
                  <a:schemeClr val="accent6">
                    <a:lumMod val="50000"/>
                  </a:schemeClr>
                </a:solidFill>
                <a:latin typeface="メイリオ"/>
                <a:ea typeface="メイリオ"/>
                <a:cs typeface="メイリオ"/>
              </a:rPr>
              <a:t>など、様々な</a:t>
            </a:r>
            <a:r>
              <a:rPr lang="ja-JP" altLang="en-US" b="1" dirty="0" smtClean="0">
                <a:solidFill>
                  <a:schemeClr val="accent6">
                    <a:lumMod val="50000"/>
                  </a:schemeClr>
                </a:solidFill>
                <a:latin typeface="メイリオ"/>
                <a:ea typeface="メイリオ"/>
                <a:cs typeface="メイリオ"/>
              </a:rPr>
              <a:t>観点から業態別・機能別に整理し、こうすれば売れるといったデジタルサイネージビジネスが、マネタイズ（収益化）させるのに必要な要因分析を行なう。</a:t>
            </a:r>
            <a:endParaRPr lang="en-US" altLang="ja-JP" b="1" dirty="0" smtClean="0">
              <a:solidFill>
                <a:schemeClr val="accent6">
                  <a:lumMod val="50000"/>
                </a:schemeClr>
              </a:solidFill>
              <a:latin typeface="メイリオ"/>
              <a:ea typeface="メイリオ"/>
              <a:cs typeface="メイリオ"/>
            </a:endParaRPr>
          </a:p>
          <a:p>
            <a:pPr marL="177800" lvl="1"/>
            <a:endParaRPr lang="en-US" b="1" dirty="0">
              <a:solidFill>
                <a:schemeClr val="accent6">
                  <a:lumMod val="50000"/>
                </a:schemeClr>
              </a:solidFill>
              <a:latin typeface="メイリオ"/>
              <a:ea typeface="メイリオ"/>
              <a:cs typeface="メイリオ"/>
            </a:endParaRPr>
          </a:p>
          <a:p>
            <a:pPr marL="177800" lvl="1"/>
            <a:r>
              <a:rPr lang="ja-JP" altLang="en-US" b="1" dirty="0" smtClean="0">
                <a:solidFill>
                  <a:schemeClr val="accent6">
                    <a:lumMod val="50000"/>
                  </a:schemeClr>
                </a:solidFill>
                <a:latin typeface="メイリオ"/>
                <a:ea typeface="メイリオ"/>
                <a:cs typeface="メイリオ"/>
              </a:rPr>
              <a:t>１．２の要因分析の情報発表会はもちろんだが、関係者やゲストを呼んでの公開ディスカッションなども計画していきたい。</a:t>
            </a:r>
            <a:endParaRPr lang="en-US" b="1" dirty="0">
              <a:solidFill>
                <a:schemeClr val="accent6">
                  <a:lumMod val="50000"/>
                </a:schemeClr>
              </a:solidFill>
              <a:latin typeface="メイリオ"/>
              <a:ea typeface="メイリオ"/>
              <a:cs typeface="メイリオ"/>
            </a:endParaRPr>
          </a:p>
        </p:txBody>
      </p:sp>
    </p:spTree>
    <p:extLst>
      <p:ext uri="{BB962C8B-B14F-4D97-AF65-F5344CB8AC3E}">
        <p14:creationId xmlns:p14="http://schemas.microsoft.com/office/powerpoint/2010/main" val="292454058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9702" y="316305"/>
            <a:ext cx="8588861" cy="838200"/>
          </a:xfrm>
        </p:spPr>
        <p:txBody>
          <a:bodyPr/>
          <a:lstStyle/>
          <a:p>
            <a:r>
              <a:rPr lang="ja-JP" altLang="en-US" b="1" u="sng" dirty="0">
                <a:solidFill>
                  <a:schemeClr val="tx1"/>
                </a:solidFill>
                <a:latin typeface="+mj-ea"/>
                <a:cs typeface="メイリオ"/>
              </a:rPr>
              <a:t>メンバーおよび、他の部会との</a:t>
            </a:r>
            <a:r>
              <a:rPr lang="ja-JP" altLang="en-US" b="1" u="sng" dirty="0" smtClean="0">
                <a:solidFill>
                  <a:schemeClr val="tx1"/>
                </a:solidFill>
                <a:latin typeface="+mj-ea"/>
                <a:cs typeface="メイリオ"/>
              </a:rPr>
              <a:t>連携</a:t>
            </a:r>
            <a:endParaRPr kumimoji="1" lang="ja-JP" altLang="en-US" b="1" u="sng" dirty="0">
              <a:solidFill>
                <a:schemeClr val="tx1"/>
              </a:solidFill>
              <a:latin typeface="+mj-ea"/>
            </a:endParaRPr>
          </a:p>
        </p:txBody>
      </p:sp>
      <p:sp>
        <p:nvSpPr>
          <p:cNvPr id="3" name="テキスト プレースホルダー 2"/>
          <p:cNvSpPr>
            <a:spLocks noGrp="1"/>
          </p:cNvSpPr>
          <p:nvPr>
            <p:ph type="body" sz="quarter" idx="10"/>
          </p:nvPr>
        </p:nvSpPr>
        <p:spPr/>
        <p:txBody>
          <a:bodyPr/>
          <a:lstStyle/>
          <a:p>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デジタルサイネージでビジネスを行なっている会員社の中で、</a:t>
            </a:r>
            <a:r>
              <a:rPr kumimoji="1"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特</a:t>
            </a:r>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デジタルサイネージ</a:t>
            </a:r>
            <a:r>
              <a:rPr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でマネタイズするにはどうしたら良いか問題意識を持っている</a:t>
            </a:r>
            <a:r>
              <a:rPr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会員社の方</a:t>
            </a:r>
            <a:r>
              <a:rPr lang="ja-JP" altLang="en-US" b="1" dirty="0">
                <a:solidFill>
                  <a:schemeClr val="accent6">
                    <a:lumMod val="50000"/>
                  </a:schemeClr>
                </a:solidFill>
              </a:rPr>
              <a:t/>
            </a:r>
            <a:br>
              <a:rPr lang="ja-JP" altLang="en-US" b="1" dirty="0">
                <a:solidFill>
                  <a:schemeClr val="accent6">
                    <a:lumMod val="50000"/>
                  </a:schemeClr>
                </a:solidFill>
              </a:rPr>
            </a:br>
            <a:endParaRPr kumimoji="1" lang="en-US" altLang="ja-JP"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事業者</a:t>
            </a:r>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へのインタビューが必要なことから、「ユーザーズ部会」との連携は外せない。また、経営視点での分析を行なう意味では、ＳＡＭＡ（</a:t>
            </a:r>
            <a:r>
              <a:rPr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サイネージ広告媒体協</a:t>
            </a:r>
            <a:r>
              <a:rPr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議会）メンバー社とは密に接触したい。</a:t>
            </a:r>
            <a:endParaRPr lang="en-US" altLang="ja-JP"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サイネージを売れるものにするには、より見られるものにする視点も外せない。効果面では「指標部会」</a:t>
            </a:r>
            <a:r>
              <a:rPr kumimoji="1"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コンテンツ面では「プロダクション部会」とも連携していく。指標部会では、</a:t>
            </a:r>
            <a:r>
              <a:rPr kumimoji="1"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海外のビジネスモデル</a:t>
            </a:r>
            <a:r>
              <a:rPr kumimoji="1" lang="ja-JP" altLang="en-US" b="1">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を</a:t>
            </a:r>
            <a:r>
              <a:rPr kumimoji="1" lang="ja-JP" altLang="en-US" b="1"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調べているのでそれも参考</a:t>
            </a:r>
            <a:r>
              <a:rPr kumimoji="1" lang="ja-JP" altLang="en-US"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にしたい。</a:t>
            </a:r>
            <a:endParaRPr kumimoji="1" lang="en-US" altLang="ja-JP"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b="1" dirty="0" smtClean="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endParaRPr kumimoji="1" lang="ja-JP" altLang="en-US" b="1" dirty="0">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48017246"/>
      </p:ext>
    </p:extLst>
  </p:cSld>
  <p:clrMapOvr>
    <a:masterClrMapping/>
  </p:clrMapOvr>
  <p:transition>
    <p:wipe dir="r"/>
  </p:transition>
</p:sld>
</file>

<file path=ppt/theme/theme1.xml><?xml version="1.0" encoding="utf-8"?>
<a:theme xmlns:a="http://schemas.openxmlformats.org/drawingml/2006/main" name="Cisco Arial 4x3 template">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Cisco Arial 4x3 template.potx</Template>
  <TotalTime>511</TotalTime>
  <Words>279</Words>
  <Application>Microsoft Office PowerPoint</Application>
  <PresentationFormat>画面に合わせる (4:3)</PresentationFormat>
  <Paragraphs>22</Paragraphs>
  <Slides>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vt:i4>
      </vt:variant>
    </vt:vector>
  </HeadingPairs>
  <TitlesOfParts>
    <vt:vector size="7" baseType="lpstr">
      <vt:lpstr>メイリオ</vt:lpstr>
      <vt:lpstr>Ciscolight</vt:lpstr>
      <vt:lpstr>Arial</vt:lpstr>
      <vt:lpstr>Cisco Arial 4x3 template</vt:lpstr>
      <vt:lpstr>２０１３年度新設 　マーケティング　ラボ部会の活動について　</vt:lpstr>
      <vt:lpstr>2つの活動項目</vt:lpstr>
      <vt:lpstr>メンバーおよび、他の部会との連携</vt:lpstr>
    </vt:vector>
  </TitlesOfParts>
  <Company>Cisco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drew lamers</dc:creator>
  <cp:lastModifiedBy>吉田 勝広</cp:lastModifiedBy>
  <cp:revision>34</cp:revision>
  <dcterms:created xsi:type="dcterms:W3CDTF">2011-03-02T17:43:50Z</dcterms:created>
  <dcterms:modified xsi:type="dcterms:W3CDTF">2013-05-14T00:50:51Z</dcterms:modified>
</cp:coreProperties>
</file>