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735763" cy="98679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200" kern="1200">
        <a:solidFill>
          <a:schemeClr val="bg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200" kern="1200">
        <a:solidFill>
          <a:schemeClr val="bg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200" kern="1200">
        <a:solidFill>
          <a:schemeClr val="bg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200" kern="1200">
        <a:solidFill>
          <a:schemeClr val="bg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3200" kern="1200">
        <a:solidFill>
          <a:schemeClr val="bg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sz="3200" kern="1200">
        <a:solidFill>
          <a:schemeClr val="bg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sz="3200" kern="1200">
        <a:solidFill>
          <a:schemeClr val="bg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sz="3200" kern="1200">
        <a:solidFill>
          <a:schemeClr val="bg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sz="3200" kern="1200">
        <a:solidFill>
          <a:schemeClr val="bg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630" y="12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50" d="100"/>
        <a:sy n="15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>
            <a:extLst>
              <a:ext uri="{FF2B5EF4-FFF2-40B4-BE49-F238E27FC236}">
                <a16:creationId xmlns:a16="http://schemas.microsoft.com/office/drawing/2014/main" id="{0F62EDA4-7285-4019-9ED7-C74A206CF1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35763" cy="98679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5" name="AutoShape 2">
            <a:extLst>
              <a:ext uri="{FF2B5EF4-FFF2-40B4-BE49-F238E27FC236}">
                <a16:creationId xmlns:a16="http://schemas.microsoft.com/office/drawing/2014/main" id="{31025A90-AB95-4C21-8C4D-D8C63CE25A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35763" cy="98679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6" name="AutoShape 3">
            <a:extLst>
              <a:ext uri="{FF2B5EF4-FFF2-40B4-BE49-F238E27FC236}">
                <a16:creationId xmlns:a16="http://schemas.microsoft.com/office/drawing/2014/main" id="{326A8935-1042-4EC3-A95E-0CFD1545C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35763" cy="98679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7" name="AutoShape 4">
            <a:extLst>
              <a:ext uri="{FF2B5EF4-FFF2-40B4-BE49-F238E27FC236}">
                <a16:creationId xmlns:a16="http://schemas.microsoft.com/office/drawing/2014/main" id="{211D54D7-3A09-4301-AF30-CBC94B4AC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35763" cy="98679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8" name="Text Box 5">
            <a:extLst>
              <a:ext uri="{FF2B5EF4-FFF2-40B4-BE49-F238E27FC236}">
                <a16:creationId xmlns:a16="http://schemas.microsoft.com/office/drawing/2014/main" id="{36951991-03F7-4DF1-8A80-D91583089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194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9" name="Text Box 6">
            <a:extLst>
              <a:ext uri="{FF2B5EF4-FFF2-40B4-BE49-F238E27FC236}">
                <a16:creationId xmlns:a16="http://schemas.microsoft.com/office/drawing/2014/main" id="{C57768E5-0691-4A59-B8B0-D1E6B51DB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0" y="0"/>
            <a:ext cx="29194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0" name="Rectangle 7">
            <a:extLst>
              <a:ext uri="{FF2B5EF4-FFF2-40B4-BE49-F238E27FC236}">
                <a16:creationId xmlns:a16="http://schemas.microsoft.com/office/drawing/2014/main" id="{1A2C9901-57E2-462A-8CFE-18A0E15544F3}"/>
              </a:ext>
            </a:extLst>
          </p:cNvPr>
          <p:cNvSpPr>
            <a:spLocks noGrp="1" noChangeArrowheads="1"/>
          </p:cNvSpPr>
          <p:nvPr>
            <p:ph type="sldImg"/>
          </p:nvPr>
        </p:nvSpPr>
        <p:spPr bwMode="auto">
          <a:xfrm>
            <a:off x="906463" y="741363"/>
            <a:ext cx="4922837" cy="3690937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8">
            <a:extLst>
              <a:ext uri="{FF2B5EF4-FFF2-40B4-BE49-F238E27FC236}">
                <a16:creationId xmlns:a16="http://schemas.microsoft.com/office/drawing/2014/main" id="{8ED817CE-D7A7-449E-A5A7-8C4630D0C5FF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898525" y="4686300"/>
            <a:ext cx="4932363" cy="443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20" tIns="45360" rIns="90720" bIns="45360" numCol="1" anchor="t" anchorCtr="0" compatLnSpc="1">
            <a:prstTxWarp prst="textNoShape">
              <a:avLst/>
            </a:prstTxWarp>
          </a:bodyPr>
          <a:lstStyle/>
          <a:p>
            <a:pPr lvl="0"/>
            <a:endParaRPr lang="ja-JP" altLang="ja-JP" noProof="0"/>
          </a:p>
        </p:txBody>
      </p:sp>
      <p:sp>
        <p:nvSpPr>
          <p:cNvPr id="3082" name="Text Box 9">
            <a:extLst>
              <a:ext uri="{FF2B5EF4-FFF2-40B4-BE49-F238E27FC236}">
                <a16:creationId xmlns:a16="http://schemas.microsoft.com/office/drawing/2014/main" id="{7B519B6E-B5C1-49A6-931C-7DC8ACAAF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372600"/>
            <a:ext cx="29194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8A156B33-79D9-4B58-B510-3CDADC1D38A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16350" y="9372600"/>
            <a:ext cx="2913063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720" tIns="45360" rIns="90720" bIns="4536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ea typeface="ＭＳ Ｐ明朝" panose="02020600040205080304" pitchFamily="18" charset="-128"/>
              </a:defRPr>
            </a:lvl1pPr>
          </a:lstStyle>
          <a:p>
            <a:fld id="{5F5D2543-8BE1-4B42-AEB4-24895A42BDF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">
            <a:extLst>
              <a:ext uri="{FF2B5EF4-FFF2-40B4-BE49-F238E27FC236}">
                <a16:creationId xmlns:a16="http://schemas.microsoft.com/office/drawing/2014/main" id="{EBF2E861-8B34-42EE-BBD3-A73F99B40BAD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E190337-B272-4F18-A89D-2214E2A16803}" type="slidenum">
              <a:rPr lang="en-US" altLang="ja-JP"/>
              <a:pPr eaLnBrk="1" hangingPunct="1">
                <a:spcBef>
                  <a:spcPct val="0"/>
                </a:spcBef>
              </a:pPr>
              <a:t>1</a:t>
            </a:fld>
            <a:endParaRPr lang="en-US" altLang="ja-JP"/>
          </a:p>
        </p:txBody>
      </p:sp>
      <p:sp>
        <p:nvSpPr>
          <p:cNvPr id="4099" name="Rectangle 1">
            <a:extLst>
              <a:ext uri="{FF2B5EF4-FFF2-40B4-BE49-F238E27FC236}">
                <a16:creationId xmlns:a16="http://schemas.microsoft.com/office/drawing/2014/main" id="{0C01D666-9562-404E-BE72-7A8342FC89B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06463" y="741363"/>
            <a:ext cx="4929187" cy="36972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0" name="Rectangle 2">
            <a:extLst>
              <a:ext uri="{FF2B5EF4-FFF2-40B4-BE49-F238E27FC236}">
                <a16:creationId xmlns:a16="http://schemas.microsoft.com/office/drawing/2014/main" id="{9172A77E-F9D5-449B-84DA-7FA36B999843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898525" y="4686300"/>
            <a:ext cx="4938713" cy="44386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>
              <a:latin typeface="Times New Roman" panose="02020603050405020304" pitchFamily="18" charset="0"/>
            </a:endParaRPr>
          </a:p>
        </p:txBody>
      </p:sp>
      <p:sp>
        <p:nvSpPr>
          <p:cNvPr id="4101" name="Text Box 3">
            <a:extLst>
              <a:ext uri="{FF2B5EF4-FFF2-40B4-BE49-F238E27FC236}">
                <a16:creationId xmlns:a16="http://schemas.microsoft.com/office/drawing/2014/main" id="{D17CC2C6-E083-40BC-B7AF-4385B87779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0" y="9374188"/>
            <a:ext cx="29194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720" tIns="45360" rIns="90720" bIns="45360" anchor="b"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61720CCF-7998-4038-8372-A5E774DCB146}" type="slidenum">
              <a:rPr lang="en-US" altLang="ja-JP"/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2316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>
            <a:extLst>
              <a:ext uri="{FF2B5EF4-FFF2-40B4-BE49-F238E27FC236}">
                <a16:creationId xmlns:a16="http://schemas.microsoft.com/office/drawing/2014/main" id="{08CFACB0-FC4A-44B0-9ED3-B4E7233C44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248400"/>
            <a:ext cx="1905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Text Box 4">
            <a:extLst>
              <a:ext uri="{FF2B5EF4-FFF2-40B4-BE49-F238E27FC236}">
                <a16:creationId xmlns:a16="http://schemas.microsoft.com/office/drawing/2014/main" id="{0B5931EA-807E-403A-89BD-3972C2951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248400"/>
            <a:ext cx="28956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6">
            <a:extLst>
              <a:ext uri="{FF2B5EF4-FFF2-40B4-BE49-F238E27FC236}">
                <a16:creationId xmlns:a16="http://schemas.microsoft.com/office/drawing/2014/main" id="{EBB6EF32-CA96-4739-BF60-14C84C1B8D3D}"/>
              </a:ext>
            </a:extLst>
          </p:cNvPr>
          <p:cNvSpPr>
            <a:spLocks noChangeShapeType="1"/>
          </p:cNvSpPr>
          <p:nvPr/>
        </p:nvSpPr>
        <p:spPr bwMode="auto">
          <a:xfrm>
            <a:off x="-7938" y="690563"/>
            <a:ext cx="9109076" cy="1587"/>
          </a:xfrm>
          <a:prstGeom prst="line">
            <a:avLst/>
          </a:prstGeom>
          <a:noFill/>
          <a:ln w="63360" cap="sq">
            <a:solidFill>
              <a:srgbClr val="FF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1029" name="Picture 7">
            <a:extLst>
              <a:ext uri="{FF2B5EF4-FFF2-40B4-BE49-F238E27FC236}">
                <a16:creationId xmlns:a16="http://schemas.microsoft.com/office/drawing/2014/main" id="{2E10B814-6B08-4428-9DF6-8E66C6BF0E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01" t="7585" r="1001" b="6895"/>
          <a:stretch>
            <a:fillRect/>
          </a:stretch>
        </p:blipFill>
        <p:spPr bwMode="auto">
          <a:xfrm>
            <a:off x="8532813" y="0"/>
            <a:ext cx="581025" cy="66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90401" t="7585" r="1001" b="689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ＭＳ Ｐゴシック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6">
            <a:extLst>
              <a:ext uri="{FF2B5EF4-FFF2-40B4-BE49-F238E27FC236}">
                <a16:creationId xmlns:a16="http://schemas.microsoft.com/office/drawing/2014/main" id="{3DB709C2-0F3C-4450-91DC-D74A7ACE50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" y="0"/>
            <a:ext cx="6747658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ja-JP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</a:t>
            </a:r>
            <a:r>
              <a:rPr lang="ja-JP" altLang="en-US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部会活動報告</a:t>
            </a:r>
            <a:r>
              <a:rPr lang="en-US" altLang="ja-JP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【</a:t>
            </a:r>
            <a:r>
              <a:rPr lang="ja-JP" altLang="en-US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国際標準戦略部会</a:t>
            </a:r>
            <a:r>
              <a:rPr lang="en-US" altLang="ja-JP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】</a:t>
            </a:r>
            <a:endParaRPr lang="ja-JP" altLang="ja-JP" dirty="0">
              <a:solidFill>
                <a:srgbClr val="00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51" name="サブタイトル 2">
            <a:extLst>
              <a:ext uri="{FF2B5EF4-FFF2-40B4-BE49-F238E27FC236}">
                <a16:creationId xmlns:a16="http://schemas.microsoft.com/office/drawing/2014/main" id="{A6572E4D-FABD-4AD6-8186-1B3C6AF3A683}"/>
              </a:ext>
            </a:extLst>
          </p:cNvPr>
          <p:cNvSpPr>
            <a:spLocks noGrp="1"/>
          </p:cNvSpPr>
          <p:nvPr/>
        </p:nvSpPr>
        <p:spPr bwMode="auto">
          <a:xfrm>
            <a:off x="385763" y="1628775"/>
            <a:ext cx="8496300" cy="264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eaLnBrk="0" hangingPunct="0"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defTabSz="914400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kumimoji="1" lang="en-US" altLang="ja-JP" sz="2800">
                <a:solidFill>
                  <a:schemeClr val="tx1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 </a:t>
            </a:r>
            <a:endParaRPr kumimoji="1" lang="ja-JP" altLang="en-US" sz="2800">
              <a:solidFill>
                <a:schemeClr val="tx1"/>
              </a:solidFill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sp>
        <p:nvSpPr>
          <p:cNvPr id="2053" name="テキスト ボックス 3">
            <a:extLst>
              <a:ext uri="{FF2B5EF4-FFF2-40B4-BE49-F238E27FC236}">
                <a16:creationId xmlns:a16="http://schemas.microsoft.com/office/drawing/2014/main" id="{607CF4F7-57DB-4B8D-9359-2C904E0090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8144" y="25460"/>
            <a:ext cx="25926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kumimoji="1" lang="en-US" altLang="ja-JP" sz="2800" b="1" dirty="0">
                <a:solidFill>
                  <a:schemeClr val="tx1"/>
                </a:solidFill>
              </a:rPr>
              <a:t>2018.7.17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FE3C99D-A2CE-475A-841E-6D6E807A30B2}"/>
              </a:ext>
            </a:extLst>
          </p:cNvPr>
          <p:cNvSpPr txBox="1"/>
          <p:nvPr/>
        </p:nvSpPr>
        <p:spPr>
          <a:xfrm>
            <a:off x="251521" y="1118349"/>
            <a:ext cx="8630542" cy="526297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2800" u="sng" dirty="0"/>
              <a:t>■</a:t>
            </a:r>
            <a:r>
              <a:rPr kumimoji="1" lang="en-US" altLang="ja-JP" sz="2800" u="sng" dirty="0"/>
              <a:t>6/12</a:t>
            </a:r>
            <a:r>
              <a:rPr kumimoji="1" lang="ja-JP" altLang="en-US" sz="2800" u="sng" dirty="0"/>
              <a:t>（火）部会開催</a:t>
            </a:r>
            <a:endParaRPr kumimoji="1" lang="en-US" altLang="ja-JP" sz="2800" u="sng" dirty="0"/>
          </a:p>
          <a:p>
            <a:r>
              <a:rPr kumimoji="1" lang="ja-JP" altLang="en-US" sz="2800" dirty="0"/>
              <a:t>＜主な議題＞</a:t>
            </a:r>
            <a:endParaRPr kumimoji="1" lang="en-US" altLang="ja-JP" sz="2800" dirty="0"/>
          </a:p>
          <a:p>
            <a:r>
              <a:rPr kumimoji="1" lang="ja-JP" altLang="en-US" sz="2800" dirty="0"/>
              <a:t>□</a:t>
            </a:r>
            <a:r>
              <a:rPr lang="en-US" altLang="ja-JP" sz="2800" dirty="0"/>
              <a:t>ITU</a:t>
            </a:r>
            <a:r>
              <a:rPr lang="ja-JP" altLang="ja-JP" sz="2800" dirty="0"/>
              <a:t>対応議論</a:t>
            </a:r>
            <a:endParaRPr lang="en-US" altLang="ja-JP" sz="2800" dirty="0"/>
          </a:p>
          <a:p>
            <a:r>
              <a:rPr lang="ja-JP" altLang="en-US" sz="2800" dirty="0"/>
              <a:t>　</a:t>
            </a:r>
            <a:r>
              <a:rPr lang="ja-JP" altLang="ja-JP" sz="2800" dirty="0"/>
              <a:t>相互運用ガイドライン</a:t>
            </a:r>
            <a:r>
              <a:rPr lang="ja-JP" altLang="en-US" sz="2800" dirty="0"/>
              <a:t>第</a:t>
            </a:r>
            <a:r>
              <a:rPr lang="en-US" altLang="ja-JP" sz="2800" dirty="0"/>
              <a:t>2</a:t>
            </a:r>
            <a:r>
              <a:rPr lang="ja-JP" altLang="en-US" sz="2800" dirty="0"/>
              <a:t>版に関する</a:t>
            </a:r>
            <a:endParaRPr lang="en-US" altLang="ja-JP" sz="2800" dirty="0"/>
          </a:p>
          <a:p>
            <a:r>
              <a:rPr lang="ja-JP" altLang="en-US" sz="2800" dirty="0"/>
              <a:t>　寄書</a:t>
            </a:r>
            <a:r>
              <a:rPr lang="en-US" altLang="ja-JP" sz="2800" dirty="0"/>
              <a:t>2</a:t>
            </a:r>
            <a:r>
              <a:rPr lang="ja-JP" altLang="en-US" sz="2800" dirty="0"/>
              <a:t>件最終確認（</a:t>
            </a:r>
            <a:r>
              <a:rPr lang="en-US" altLang="ja-JP" sz="2800" dirty="0"/>
              <a:t>H.DS-PISR</a:t>
            </a:r>
            <a:r>
              <a:rPr lang="ja-JP" altLang="en-US" sz="2800" dirty="0" err="1"/>
              <a:t>への</a:t>
            </a:r>
            <a:r>
              <a:rPr lang="ja-JP" altLang="en-US" sz="2800" dirty="0"/>
              <a:t>軽微な修正提案）</a:t>
            </a:r>
            <a:endParaRPr lang="en-US" altLang="ja-JP" sz="2800" dirty="0"/>
          </a:p>
          <a:p>
            <a:endParaRPr lang="en-US" altLang="ja-JP" sz="2800" dirty="0"/>
          </a:p>
          <a:p>
            <a:r>
              <a:rPr lang="ja-JP" altLang="en-US" sz="2800" dirty="0"/>
              <a:t>⇒　～</a:t>
            </a:r>
            <a:r>
              <a:rPr lang="en-US" altLang="ja-JP" sz="2800" dirty="0"/>
              <a:t>6/27</a:t>
            </a:r>
            <a:r>
              <a:rPr lang="ja-JP" altLang="en-US" sz="2800" dirty="0"/>
              <a:t>（金）　</a:t>
            </a:r>
            <a:r>
              <a:rPr lang="en-US" altLang="ja-JP" sz="2800" dirty="0"/>
              <a:t>DSC</a:t>
            </a:r>
            <a:r>
              <a:rPr lang="ja-JP" altLang="en-US" sz="2800" dirty="0"/>
              <a:t>内メール審議</a:t>
            </a:r>
            <a:endParaRPr lang="en-US" altLang="ja-JP" sz="2800" dirty="0"/>
          </a:p>
          <a:p>
            <a:endParaRPr lang="en-US" altLang="ja-JP" sz="2800" dirty="0"/>
          </a:p>
          <a:p>
            <a:r>
              <a:rPr lang="ja-JP" altLang="en-US" sz="2800" dirty="0"/>
              <a:t>⇒　</a:t>
            </a:r>
            <a:r>
              <a:rPr lang="en-US" altLang="ja-JP" sz="2800" dirty="0"/>
              <a:t>ITU</a:t>
            </a:r>
            <a:r>
              <a:rPr lang="ja-JP" altLang="en-US" sz="2800" dirty="0" err="1"/>
              <a:t>にて</a:t>
            </a:r>
            <a:r>
              <a:rPr lang="ja-JP" altLang="en-US" sz="2800" dirty="0"/>
              <a:t>審議中（</a:t>
            </a:r>
            <a:r>
              <a:rPr lang="en-US" altLang="ja-JP" sz="2800" dirty="0"/>
              <a:t>7</a:t>
            </a:r>
            <a:r>
              <a:rPr lang="ja-JP" altLang="en-US" sz="2800" dirty="0"/>
              <a:t>月中結論・・＞</a:t>
            </a:r>
            <a:r>
              <a:rPr lang="en-US" altLang="ja-JP" sz="2800" dirty="0"/>
              <a:t>11</a:t>
            </a:r>
            <a:r>
              <a:rPr lang="ja-JP" altLang="en-US" sz="2800" dirty="0"/>
              <a:t>月頃勧告化予定）</a:t>
            </a:r>
            <a:endParaRPr lang="en-US" altLang="ja-JP" sz="2800" dirty="0"/>
          </a:p>
          <a:p>
            <a:endParaRPr lang="en-US" altLang="ja-JP" sz="2800" dirty="0"/>
          </a:p>
          <a:p>
            <a:r>
              <a:rPr lang="ja-JP" altLang="en-US" sz="2800" u="sng" dirty="0"/>
              <a:t>■次回開催</a:t>
            </a:r>
            <a:endParaRPr lang="en-US" altLang="ja-JP" sz="2800" u="sng" dirty="0"/>
          </a:p>
          <a:p>
            <a:r>
              <a:rPr lang="ja-JP" altLang="en-US" sz="2800" dirty="0"/>
              <a:t>　</a:t>
            </a:r>
            <a:r>
              <a:rPr lang="en-US" altLang="ja-JP" sz="2800" dirty="0"/>
              <a:t>7</a:t>
            </a:r>
            <a:r>
              <a:rPr lang="ja-JP" altLang="en-US" sz="2800" dirty="0"/>
              <a:t>月下旬～　（</a:t>
            </a:r>
            <a:r>
              <a:rPr lang="en-US" altLang="ja-JP" sz="2800" dirty="0"/>
              <a:t>ITU</a:t>
            </a:r>
            <a:r>
              <a:rPr lang="ja-JP" altLang="en-US" sz="2800" dirty="0"/>
              <a:t>会議参加報告など）</a:t>
            </a:r>
            <a:endParaRPr lang="en-US" altLang="ja-JP" sz="28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 ​​テーマ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​​テーマ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ＭＳ Ｐゴシック" charset="-128"/>
          </a:defRPr>
        </a:defPPr>
      </a:lstStyle>
    </a:lnDef>
  </a:objectDefaults>
  <a:extraClrSchemeLst>
    <a:extraClrScheme>
      <a:clrScheme name="Office ​​テーマ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39678</TotalTime>
  <Words>29</Words>
  <Application>Microsoft Office PowerPoint</Application>
  <PresentationFormat>画面に合わせる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Times New Roman</vt:lpstr>
      <vt:lpstr>ＭＳ Ｐゴシック</vt:lpstr>
      <vt:lpstr>Calibri</vt:lpstr>
      <vt:lpstr>Arial</vt:lpstr>
      <vt:lpstr>ＭＳ Ｐ明朝</vt:lpstr>
      <vt:lpstr>HGP創英角ｺﾞｼｯｸUB</vt:lpstr>
      <vt:lpstr>MS UI Gothic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山本 孝</dc:creator>
  <cp:lastModifiedBy>剛一 丸山</cp:lastModifiedBy>
  <cp:revision>63</cp:revision>
  <cp:lastPrinted>1601-01-01T00:00:00Z</cp:lastPrinted>
  <dcterms:created xsi:type="dcterms:W3CDTF">2008-05-28T11:47:01Z</dcterms:created>
  <dcterms:modified xsi:type="dcterms:W3CDTF">2018-07-16T16:08:02Z</dcterms:modified>
</cp:coreProperties>
</file>