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6" r:id="rId5"/>
    <p:sldId id="267" r:id="rId6"/>
    <p:sldId id="268" r:id="rId7"/>
    <p:sldId id="270" r:id="rId8"/>
    <p:sldId id="271" r:id="rId9"/>
    <p:sldId id="269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50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EC646-93AE-4BE9-BCD8-DA930B80F646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EA963-83B1-4A9E-AE68-7C448313F30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EA963-83B1-4A9E-AE68-7C448313F30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1A7A7-D905-4D43-BB44-E7D7E7EBC74F}" type="datetimeFigureOut">
              <a:rPr kumimoji="1" lang="ja-JP" altLang="en-US" smtClean="0"/>
              <a:pPr/>
              <a:t>2017/4/16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BD026-E28A-42A8-9869-E23CA4EE2E6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51720" y="2924944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ユーザー・エクスペリエンス部会</a:t>
            </a:r>
            <a:endParaRPr kumimoji="1" lang="en-US" altLang="ja-JP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活動報告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6" name="Picture 2" descr="C:\Users\n_toshima\Dropbox\02 DSC&amp;UX部会\ピクタソン\素材\dsc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852936"/>
            <a:ext cx="939548" cy="113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08"/>
            <a:ext cx="9150797" cy="685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73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2"/>
            <a:ext cx="9158449" cy="685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09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42"/>
            <a:ext cx="91578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60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51520" y="241484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accent2"/>
                </a:solidFill>
                <a:latin typeface="小塚ゴシック Pro B" pitchFamily="34" charset="-128"/>
                <a:ea typeface="小塚ゴシック Pro B" pitchFamily="34" charset="-128"/>
              </a:rPr>
              <a:t>昨年度までの活動　１</a:t>
            </a:r>
            <a:endParaRPr kumimoji="1" lang="en-US" altLang="ja-JP" sz="2800" b="1" dirty="0" smtClean="0">
              <a:solidFill>
                <a:schemeClr val="accent2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0" y="836712"/>
            <a:ext cx="6804248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48274" y="1043455"/>
            <a:ext cx="871621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schemeClr val="accent3"/>
                </a:solidFill>
                <a:latin typeface="小塚ゴシック Pro B" pitchFamily="34" charset="-128"/>
                <a:ea typeface="小塚ゴシック Pro B" pitchFamily="34" charset="-128"/>
              </a:rPr>
              <a:t>● </a:t>
            </a: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アテンドサイネージピクトグラム作成・普及活動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　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　「デジタルサイネージ　ピクタソン」を開催。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　　アテンドサイネージであることを遠くからでも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　　　</a:t>
            </a:r>
            <a:r>
              <a:rPr lang="ja-JP" altLang="en-US" sz="2400" dirty="0" smtClean="0">
                <a:solidFill>
                  <a:schemeClr val="accent2"/>
                </a:solidFill>
                <a:latin typeface="小塚ゴシック Pro B" pitchFamily="34" charset="-128"/>
                <a:ea typeface="小塚ゴシック Pro B" pitchFamily="34" charset="-128"/>
              </a:rPr>
              <a:t>気づいてもらえる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ように統一のピクトグラムを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　　作成することを目的とし、参加者を一般公募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r"/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　</a:t>
            </a: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（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25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組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70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名の参加）</a:t>
            </a:r>
            <a:endParaRPr lang="en-US" altLang="ja-JP" sz="2400" dirty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endParaRPr lang="en-US" altLang="ja-JP" sz="2800" dirty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85" y="4727215"/>
            <a:ext cx="1769080" cy="164734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665" y="4727215"/>
            <a:ext cx="3606384" cy="199239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3049" y="4727215"/>
            <a:ext cx="3640951" cy="199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9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51520" y="241484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accent2"/>
                </a:solidFill>
                <a:latin typeface="小塚ゴシック Pro B" pitchFamily="34" charset="-128"/>
                <a:ea typeface="小塚ゴシック Pro B" pitchFamily="34" charset="-128"/>
              </a:rPr>
              <a:t>昨年度までの活動　２</a:t>
            </a:r>
            <a:endParaRPr kumimoji="1" lang="en-US" altLang="ja-JP" sz="2800" b="1" dirty="0" smtClean="0">
              <a:solidFill>
                <a:schemeClr val="accent2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0" y="836712"/>
            <a:ext cx="6804248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48274" y="1043455"/>
            <a:ext cx="871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schemeClr val="accent3"/>
                </a:solidFill>
                <a:latin typeface="小塚ゴシック Pro B" pitchFamily="34" charset="-128"/>
                <a:ea typeface="小塚ゴシック Pro B" pitchFamily="34" charset="-128"/>
              </a:rPr>
              <a:t>● </a:t>
            </a: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アテンドサイネージガイドライン作成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641585" y="1773417"/>
            <a:ext cx="7929591" cy="4953134"/>
            <a:chOff x="107504" y="980728"/>
            <a:chExt cx="9293787" cy="5805264"/>
          </a:xfrm>
        </p:grpSpPr>
        <p:sp>
          <p:nvSpPr>
            <p:cNvPr id="9" name="正方形/長方形 8"/>
            <p:cNvSpPr/>
            <p:nvPr/>
          </p:nvSpPr>
          <p:spPr>
            <a:xfrm>
              <a:off x="107504" y="980728"/>
              <a:ext cx="6264696" cy="58052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6764" y="1075048"/>
              <a:ext cx="5986177" cy="561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正方形/長方形 11"/>
            <p:cNvSpPr/>
            <p:nvPr/>
          </p:nvSpPr>
          <p:spPr>
            <a:xfrm>
              <a:off x="3275856" y="4797152"/>
              <a:ext cx="3024336" cy="1872208"/>
            </a:xfrm>
            <a:prstGeom prst="rect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下矢印 13"/>
            <p:cNvSpPr/>
            <p:nvPr/>
          </p:nvSpPr>
          <p:spPr>
            <a:xfrm rot="5400000">
              <a:off x="6722251" y="5827309"/>
              <a:ext cx="491999" cy="904070"/>
            </a:xfrm>
            <a:prstGeom prst="downArrow">
              <a:avLst>
                <a:gd name="adj1" fmla="val 39535"/>
                <a:gd name="adj2" fmla="val 703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7380312" y="5733256"/>
              <a:ext cx="216024" cy="6480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444207" y="4091588"/>
              <a:ext cx="295708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小塚ゴシック Pro B" pitchFamily="34" charset="-128"/>
                  <a:ea typeface="小塚ゴシック Pro B" pitchFamily="34" charset="-128"/>
                </a:rPr>
                <a:t>DSC</a:t>
              </a:r>
              <a:r>
                <a:rPr lang="ja-JP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小塚ゴシック Pro B" pitchFamily="34" charset="-128"/>
                  <a:ea typeface="小塚ゴシック Pro B" pitchFamily="34" charset="-128"/>
                </a:rPr>
                <a:t>の</a:t>
              </a:r>
              <a:endParaRPr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endParaRPr>
            </a:p>
            <a:p>
              <a:r>
                <a:rPr lang="ja-JP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小塚ゴシック Pro B" pitchFamily="34" charset="-128"/>
                  <a:ea typeface="小塚ゴシック Pro B" pitchFamily="34" charset="-128"/>
                </a:rPr>
                <a:t>トップページから</a:t>
              </a:r>
              <a:endParaRPr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endParaRPr>
            </a:p>
            <a:p>
              <a:r>
                <a:rPr lang="ja-JP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小塚ゴシック Pro B" pitchFamily="34" charset="-128"/>
                  <a:ea typeface="小塚ゴシック Pro B" pitchFamily="34" charset="-128"/>
                </a:rPr>
                <a:t>ダウンロード</a:t>
              </a:r>
              <a:endParaRPr lang="en-US" altLang="ja-JP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endParaRPr>
            </a:p>
            <a:p>
              <a:r>
                <a:rPr lang="ja-JP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小塚ゴシック Pro B" pitchFamily="34" charset="-128"/>
                  <a:ea typeface="小塚ゴシック Pro B" pitchFamily="34" charset="-128"/>
                </a:rPr>
                <a:t>出来ます。</a:t>
              </a:r>
            </a:p>
          </p:txBody>
        </p:sp>
        <p:pic>
          <p:nvPicPr>
            <p:cNvPr id="17" name="Picture 4" descr="https://www.cman.jp/QRcode/make/qr/2017011610421330134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93917" y="1844824"/>
              <a:ext cx="1857375" cy="1857376"/>
            </a:xfrm>
            <a:prstGeom prst="rect">
              <a:avLst/>
            </a:prstGeom>
            <a:noFill/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6408712" y="1196752"/>
              <a:ext cx="26277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小塚ゴシック Pro B" pitchFamily="34" charset="-128"/>
                  <a:ea typeface="小塚ゴシック Pro B" pitchFamily="34" charset="-128"/>
                </a:rPr>
                <a:t>アテンドサイネージ</a:t>
              </a:r>
              <a:endParaRPr lang="en-US" altLang="ja-JP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endParaRPr>
            </a:p>
            <a:p>
              <a:pPr algn="ctr"/>
              <a:r>
                <a:rPr lang="ja-JP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小塚ゴシック Pro B" pitchFamily="34" charset="-128"/>
                  <a:ea typeface="小塚ゴシック Pro B" pitchFamily="34" charset="-128"/>
                </a:rPr>
                <a:t>ガイドライン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03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下矢印 42"/>
          <p:cNvSpPr/>
          <p:nvPr/>
        </p:nvSpPr>
        <p:spPr>
          <a:xfrm>
            <a:off x="1475656" y="4869160"/>
            <a:ext cx="1584176" cy="100811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0" y="980728"/>
            <a:ext cx="9144000" cy="4176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二等辺三角形 8"/>
          <p:cNvSpPr/>
          <p:nvPr/>
        </p:nvSpPr>
        <p:spPr>
          <a:xfrm>
            <a:off x="7501873" y="4149080"/>
            <a:ext cx="1123324" cy="1029714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7595483" y="3594618"/>
            <a:ext cx="936104" cy="93610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207799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/>
                </a:solidFill>
                <a:latin typeface="小塚ゴシック Pro B" pitchFamily="34" charset="-128"/>
                <a:ea typeface="小塚ゴシック Pro B" pitchFamily="34" charset="-128"/>
              </a:rPr>
              <a:t>アテンドサイネージガイドラインとは</a:t>
            </a:r>
            <a:endParaRPr kumimoji="1" lang="en-US" altLang="ja-JP" sz="2800" dirty="0" smtClean="0">
              <a:solidFill>
                <a:schemeClr val="accent2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15008" y="6165304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アテンドサイネージ導入・設置の要点をまとめました。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15008" y="5805264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こんな疑問を解決する手助けのために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 rot="1117770">
            <a:off x="8084942" y="2854946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小塚ゴシック Pro B" pitchFamily="34" charset="-128"/>
                <a:ea typeface="小塚ゴシック Pro B" pitchFamily="34" charset="-128"/>
                <a:cs typeface="A-OTF 見出ゴMB31 Pro MB31" pitchFamily="34" charset="-128"/>
              </a:rPr>
              <a:t>?</a:t>
            </a:r>
            <a:endParaRPr kumimoji="1" lang="ja-JP" altLang="en-US" sz="5400" dirty="0">
              <a:solidFill>
                <a:schemeClr val="accent3">
                  <a:lumMod val="60000"/>
                  <a:lumOff val="40000"/>
                </a:schemeClr>
              </a:solidFill>
              <a:latin typeface="小塚ゴシック Pro B" pitchFamily="34" charset="-128"/>
              <a:ea typeface="小塚ゴシック Pro B" pitchFamily="34" charset="-128"/>
              <a:cs typeface="A-OTF 見出ゴMB31 Pro MB31" pitchFamily="34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0" y="836712"/>
            <a:ext cx="6804248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251520" y="1124744"/>
            <a:ext cx="1656184" cy="115212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企画・</a:t>
            </a:r>
            <a:endParaRPr lang="en-US" altLang="ja-JP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要件決めを</a:t>
            </a:r>
            <a:endParaRPr lang="en-US" altLang="ja-JP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する方々</a:t>
            </a:r>
            <a:endParaRPr lang="en-US" altLang="ja-JP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51520" y="2492896"/>
            <a:ext cx="1656184" cy="93610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ロケーション</a:t>
            </a:r>
            <a:endParaRPr lang="en-US" altLang="ja-JP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オーナー・</a:t>
            </a:r>
            <a:endParaRPr lang="en-US" altLang="ja-JP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機材選定者</a:t>
            </a:r>
            <a:endParaRPr lang="en-US" altLang="ja-JP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51520" y="3861048"/>
            <a:ext cx="1656184" cy="93610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UI</a:t>
            </a:r>
            <a:r>
              <a:rPr lang="ja-JP" altLang="en-US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デザイナー</a:t>
            </a:r>
            <a:endParaRPr lang="en-US" altLang="ja-JP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筺体設計者</a:t>
            </a:r>
            <a:endParaRPr lang="en-US" altLang="ja-JP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051720" y="1527175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小塚ゴシック Pro B" pitchFamily="34" charset="-128"/>
                <a:ea typeface="小塚ゴシック Pro B" pitchFamily="34" charset="-128"/>
              </a:rPr>
              <a:t>どうやったら使ってもらえるの？</a:t>
            </a:r>
            <a:endParaRPr lang="en-US" altLang="ja-JP" sz="2400" dirty="0" smtClean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51720" y="2607295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小塚ゴシック Pro B" pitchFamily="34" charset="-128"/>
                <a:ea typeface="小塚ゴシック Pro B" pitchFamily="34" charset="-128"/>
              </a:rPr>
              <a:t>どこに設置すればいいの？</a:t>
            </a:r>
            <a:endParaRPr lang="en-US" altLang="ja-JP" sz="24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 smtClean="0">
                <a:latin typeface="小塚ゴシック Pro B" pitchFamily="34" charset="-128"/>
                <a:ea typeface="小塚ゴシック Pro B" pitchFamily="34" charset="-128"/>
              </a:rPr>
              <a:t>何に気をつければいいの？</a:t>
            </a:r>
            <a:endParaRPr lang="en-US" altLang="ja-JP" sz="2400" dirty="0" smtClean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51720" y="4191471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小塚ゴシック Pro B" pitchFamily="34" charset="-128"/>
                <a:ea typeface="小塚ゴシック Pro B" pitchFamily="34" charset="-128"/>
              </a:rPr>
              <a:t>使いやすいアテンドサイネージって？</a:t>
            </a:r>
            <a:endParaRPr lang="en-US" altLang="ja-JP" sz="2400" dirty="0" smtClean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460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コンテンツ プレースホルダー 11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184575"/>
          </a:xfrm>
          <a:noFill/>
        </p:spPr>
        <p:txBody>
          <a:bodyPr anchor="ctr">
            <a:noAutofit/>
          </a:bodyPr>
          <a:lstStyle/>
          <a:p>
            <a:pPr marL="717550" indent="-538163">
              <a:lnSpc>
                <a:spcPct val="150000"/>
              </a:lnSpc>
              <a:buFont typeface="+mj-lt"/>
              <a:buAutoNum type="arabicPeriod"/>
            </a:pPr>
            <a:r>
              <a:rPr lang="en-US" altLang="ja-JP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DSC</a:t>
            </a: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および</a:t>
            </a:r>
            <a:r>
              <a:rPr lang="en-US" altLang="ja-JP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UX</a:t>
            </a: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部会の活動</a:t>
            </a:r>
            <a:endParaRPr lang="en-US" altLang="ja-JP" sz="2400" b="1" dirty="0" smtClean="0">
              <a:latin typeface="小塚ゴシック Pro B" pitchFamily="34" charset="-128"/>
              <a:ea typeface="小塚ゴシック Pro B" pitchFamily="34" charset="-128"/>
              <a:cs typeface="メイリオ" pitchFamily="50" charset="-128"/>
            </a:endParaRPr>
          </a:p>
          <a:p>
            <a:pPr marL="717550" indent="-538163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本ガイドラインの対象</a:t>
            </a:r>
            <a:endParaRPr lang="en-US" altLang="ja-JP" sz="2400" b="1" dirty="0" smtClean="0">
              <a:latin typeface="小塚ゴシック Pro B" pitchFamily="34" charset="-128"/>
              <a:ea typeface="小塚ゴシック Pro B" pitchFamily="34" charset="-128"/>
              <a:cs typeface="メイリオ" pitchFamily="50" charset="-128"/>
            </a:endParaRPr>
          </a:p>
          <a:p>
            <a:pPr marL="717550" indent="-538163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環境空間</a:t>
            </a:r>
          </a:p>
          <a:p>
            <a:pPr marL="717550" indent="-538163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筐体・ハードウェア</a:t>
            </a:r>
            <a:endParaRPr lang="en-US" altLang="ja-JP" sz="2400" b="1" dirty="0" smtClean="0">
              <a:latin typeface="小塚ゴシック Pro B" pitchFamily="34" charset="-128"/>
              <a:ea typeface="小塚ゴシック Pro B" pitchFamily="34" charset="-128"/>
              <a:cs typeface="メイリオ" pitchFamily="50" charset="-128"/>
            </a:endParaRPr>
          </a:p>
          <a:p>
            <a:pPr marL="717550" indent="-538163">
              <a:lnSpc>
                <a:spcPct val="150000"/>
              </a:lnSpc>
              <a:buFont typeface="+mj-lt"/>
              <a:buAutoNum type="arabicPeriod"/>
            </a:pPr>
            <a:r>
              <a:rPr lang="en-US" altLang="ja-JP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UI (</a:t>
            </a: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ユーザーインターフェース）</a:t>
            </a:r>
            <a:endParaRPr lang="en-US" altLang="ja-JP" sz="2400" b="1" dirty="0" smtClean="0">
              <a:latin typeface="小塚ゴシック Pro B" pitchFamily="34" charset="-128"/>
              <a:ea typeface="小塚ゴシック Pro B" pitchFamily="34" charset="-128"/>
              <a:cs typeface="メイリオ" pitchFamily="50" charset="-128"/>
            </a:endParaRPr>
          </a:p>
          <a:p>
            <a:pPr marL="717550" indent="-538163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スマートフォン連携</a:t>
            </a:r>
            <a:endParaRPr lang="en-US" altLang="ja-JP" sz="2400" b="1" dirty="0" smtClean="0">
              <a:latin typeface="小塚ゴシック Pro B" pitchFamily="34" charset="-128"/>
              <a:ea typeface="小塚ゴシック Pro B" pitchFamily="34" charset="-128"/>
              <a:cs typeface="メイリオ" pitchFamily="50" charset="-128"/>
            </a:endParaRPr>
          </a:p>
          <a:p>
            <a:pPr marL="717550" indent="-538163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災害時対応</a:t>
            </a:r>
            <a:endParaRPr lang="en-US" altLang="ja-JP" sz="2400" b="1" dirty="0" smtClean="0">
              <a:latin typeface="小塚ゴシック Pro B" pitchFamily="34" charset="-128"/>
              <a:ea typeface="小塚ゴシック Pro B" pitchFamily="34" charset="-128"/>
              <a:cs typeface="メイリオ" pitchFamily="50" charset="-128"/>
            </a:endParaRPr>
          </a:p>
          <a:p>
            <a:pPr marL="717550" indent="-538163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 smtClean="0">
                <a:latin typeface="小塚ゴシック Pro B" pitchFamily="34" charset="-128"/>
                <a:ea typeface="小塚ゴシック Pro B" pitchFamily="34" charset="-128"/>
                <a:cs typeface="メイリオ" pitchFamily="50" charset="-128"/>
              </a:rPr>
              <a:t>事例紹介</a:t>
            </a:r>
          </a:p>
        </p:txBody>
      </p:sp>
      <p:cxnSp>
        <p:nvCxnSpPr>
          <p:cNvPr id="13" name="直線コネクタ 12"/>
          <p:cNvCxnSpPr/>
          <p:nvPr/>
        </p:nvCxnSpPr>
        <p:spPr>
          <a:xfrm>
            <a:off x="7884368" y="5301208"/>
            <a:ext cx="1008320" cy="168053"/>
          </a:xfrm>
          <a:prstGeom prst="line">
            <a:avLst/>
          </a:prstGeom>
          <a:ln w="6350" cmpd="sng">
            <a:solidFill>
              <a:srgbClr val="CC387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7812152" y="4221088"/>
            <a:ext cx="0" cy="2297449"/>
          </a:xfrm>
          <a:prstGeom prst="line">
            <a:avLst/>
          </a:prstGeom>
          <a:ln w="6350" cmpd="sng">
            <a:solidFill>
              <a:srgbClr val="CC387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4932040" y="4941168"/>
            <a:ext cx="2952328" cy="360040"/>
          </a:xfrm>
          <a:prstGeom prst="line">
            <a:avLst/>
          </a:prstGeom>
          <a:ln w="6350" cmpd="sng">
            <a:solidFill>
              <a:srgbClr val="CC387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図 24" descr="筐体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480" t="24947"/>
          <a:stretch/>
        </p:blipFill>
        <p:spPr>
          <a:xfrm>
            <a:off x="6588224" y="4725144"/>
            <a:ext cx="2160963" cy="1719204"/>
          </a:xfrm>
          <a:prstGeom prst="rect">
            <a:avLst/>
          </a:prstGeom>
        </p:spPr>
      </p:pic>
      <p:pic>
        <p:nvPicPr>
          <p:cNvPr id="26" name="Picture 4" descr="C:\Users\n_toshima\Documents\006Furelo\006furelo2020\筺体CG\シルエット01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rgbClr val="EA157A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10"/>
          <a:stretch/>
        </p:blipFill>
        <p:spPr bwMode="auto">
          <a:xfrm flipH="1">
            <a:off x="6012675" y="4254614"/>
            <a:ext cx="932991" cy="2442789"/>
          </a:xfrm>
          <a:prstGeom prst="rect">
            <a:avLst/>
          </a:prstGeom>
          <a:noFill/>
        </p:spPr>
      </p:pic>
      <p:sp>
        <p:nvSpPr>
          <p:cNvPr id="27" name="テキスト ボックス 26"/>
          <p:cNvSpPr txBox="1"/>
          <p:nvPr/>
        </p:nvSpPr>
        <p:spPr>
          <a:xfrm>
            <a:off x="7703840" y="5847537"/>
            <a:ext cx="1008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小塚ゴシック Pro B" pitchFamily="34" charset="-128"/>
                <a:ea typeface="小塚ゴシック Pro B" pitchFamily="34" charset="-128"/>
                <a:cs typeface="ヒラギノ角ゴ Pro W6"/>
              </a:rPr>
              <a:t>筐体</a:t>
            </a:r>
            <a:endParaRPr kumimoji="1" lang="ja-JP" altLang="en-US" sz="11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小塚ゴシック Pro B" pitchFamily="34" charset="-128"/>
              <a:ea typeface="小塚ゴシック Pro B" pitchFamily="34" charset="-128"/>
              <a:cs typeface="ヒラギノ角ゴ Pro W6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212508" y="4590866"/>
            <a:ext cx="63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小塚ゴシック Pro B" pitchFamily="34" charset="-128"/>
                <a:ea typeface="小塚ゴシック Pro B" pitchFamily="34" charset="-128"/>
                <a:cs typeface="ヒラギノ角ゴ Pro W6"/>
              </a:rPr>
              <a:t>環境</a:t>
            </a:r>
            <a:endParaRPr kumimoji="1" lang="en-US" altLang="ja-JP" sz="11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小塚ゴシック Pro B" pitchFamily="34" charset="-128"/>
              <a:ea typeface="小塚ゴシック Pro B" pitchFamily="34" charset="-128"/>
              <a:cs typeface="ヒラギノ角ゴ Pro W6"/>
            </a:endParaRPr>
          </a:p>
          <a:p>
            <a:pPr algn="ctr"/>
            <a:r>
              <a:rPr kumimoji="1" lang="ja-JP" altLang="en-US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小塚ゴシック Pro B" pitchFamily="34" charset="-128"/>
                <a:ea typeface="小塚ゴシック Pro B" pitchFamily="34" charset="-128"/>
                <a:cs typeface="ヒラギノ角ゴ Pro W6"/>
              </a:rPr>
              <a:t>空間</a:t>
            </a:r>
            <a:endParaRPr kumimoji="1" lang="ja-JP" altLang="en-US" sz="11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小塚ゴシック Pro B" pitchFamily="34" charset="-128"/>
              <a:ea typeface="小塚ゴシック Pro B" pitchFamily="34" charset="-128"/>
              <a:cs typeface="ヒラギノ角ゴ Pro W6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804248" y="4766526"/>
            <a:ext cx="567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小塚ゴシック Pro B" pitchFamily="34" charset="-128"/>
                <a:ea typeface="小塚ゴシック Pro B" pitchFamily="34" charset="-128"/>
                <a:cs typeface="ヒラギノ角ゴ Pro W6"/>
              </a:rPr>
              <a:t>UI</a:t>
            </a:r>
            <a:endParaRPr kumimoji="1" lang="ja-JP" altLang="en-US" sz="11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小塚ゴシック Pro B" pitchFamily="34" charset="-128"/>
              <a:ea typeface="小塚ゴシック Pro B" pitchFamily="34" charset="-128"/>
              <a:cs typeface="ヒラギノ角ゴ Pro W6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20700000">
            <a:off x="5831714" y="4205853"/>
            <a:ext cx="483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solidFill>
                  <a:srgbClr val="CC3879"/>
                </a:solidFill>
                <a:latin typeface="小塚ゴシック Pro B" pitchFamily="34" charset="-128"/>
                <a:ea typeface="小塚ゴシック Pro B" pitchFamily="34" charset="-128"/>
                <a:cs typeface="ＭＳ 明朝"/>
              </a:rPr>
              <a:t>!?</a:t>
            </a:r>
            <a:endParaRPr kumimoji="1" lang="ja-JP" altLang="en-US" sz="1600" dirty="0">
              <a:solidFill>
                <a:srgbClr val="CC3879"/>
              </a:solidFill>
              <a:latin typeface="小塚ゴシック Pro B" pitchFamily="34" charset="-128"/>
              <a:ea typeface="小塚ゴシック Pro B" pitchFamily="34" charset="-128"/>
              <a:cs typeface="ＭＳ 明朝"/>
            </a:endParaRPr>
          </a:p>
        </p:txBody>
      </p:sp>
      <p:sp>
        <p:nvSpPr>
          <p:cNvPr id="33" name="円/楕円 32"/>
          <p:cNvSpPr>
            <a:spLocks noChangeAspect="1"/>
          </p:cNvSpPr>
          <p:nvPr/>
        </p:nvSpPr>
        <p:spPr>
          <a:xfrm>
            <a:off x="7980322" y="5720161"/>
            <a:ext cx="517159" cy="517151"/>
          </a:xfrm>
          <a:prstGeom prst="ellipse">
            <a:avLst/>
          </a:prstGeom>
          <a:noFill/>
          <a:ln w="635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solidFill>
                <a:schemeClr val="tx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36" name="円/楕円 35"/>
          <p:cNvSpPr>
            <a:spLocks noChangeAspect="1"/>
          </p:cNvSpPr>
          <p:nvPr/>
        </p:nvSpPr>
        <p:spPr>
          <a:xfrm>
            <a:off x="6900202" y="4640041"/>
            <a:ext cx="489845" cy="489838"/>
          </a:xfrm>
          <a:prstGeom prst="ellips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solidFill>
                <a:schemeClr val="tx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39" name="円/楕円 38"/>
          <p:cNvSpPr>
            <a:spLocks noChangeAspect="1"/>
          </p:cNvSpPr>
          <p:nvPr/>
        </p:nvSpPr>
        <p:spPr>
          <a:xfrm>
            <a:off x="8236454" y="4505763"/>
            <a:ext cx="624126" cy="624116"/>
          </a:xfrm>
          <a:prstGeom prst="ellipse">
            <a:avLst/>
          </a:prstGeom>
          <a:noFill/>
          <a:ln w="635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solidFill>
                <a:schemeClr val="tx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1520" y="241484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/>
                </a:solidFill>
                <a:latin typeface="小塚ゴシック Pro B" pitchFamily="34" charset="-128"/>
                <a:ea typeface="小塚ゴシック Pro B" pitchFamily="34" charset="-128"/>
              </a:rPr>
              <a:t>主な内容</a:t>
            </a:r>
            <a:endParaRPr kumimoji="1" lang="en-US" altLang="ja-JP" sz="2800" dirty="0" smtClean="0">
              <a:solidFill>
                <a:schemeClr val="accent2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0" y="836712"/>
            <a:ext cx="6804248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38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51520" y="241484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accent2"/>
                </a:solidFill>
                <a:latin typeface="小塚ゴシック Pro B" pitchFamily="34" charset="-128"/>
                <a:ea typeface="小塚ゴシック Pro B" pitchFamily="34" charset="-128"/>
              </a:rPr>
              <a:t>今年度の活動</a:t>
            </a:r>
            <a:endParaRPr kumimoji="1" lang="en-US" altLang="ja-JP" sz="2800" b="1" dirty="0" smtClean="0">
              <a:solidFill>
                <a:schemeClr val="accent2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0" y="836712"/>
            <a:ext cx="6804248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48274" y="1043455"/>
            <a:ext cx="871621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schemeClr val="accent3"/>
                </a:solidFill>
                <a:latin typeface="小塚ゴシック Pro B" pitchFamily="34" charset="-128"/>
                <a:ea typeface="小塚ゴシック Pro B" pitchFamily="34" charset="-128"/>
              </a:rPr>
              <a:t>● </a:t>
            </a: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アテンドサイネージガイドライン　</a:t>
            </a: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普及活動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・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DSJ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でセミナー実施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・ 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DSJ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でユーザー体験用の実機を展示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5170" y="2584090"/>
            <a:ext cx="871621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schemeClr val="accent3"/>
                </a:solidFill>
                <a:latin typeface="小塚ゴシック Pro B" pitchFamily="34" charset="-128"/>
                <a:ea typeface="小塚ゴシック Pro B" pitchFamily="34" charset="-128"/>
              </a:rPr>
              <a:t>● </a:t>
            </a: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アテンドサイネージ　実地調査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・ 部会員でのディスカッションをし、知見</a:t>
            </a: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UP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・ </a:t>
            </a:r>
            <a:r>
              <a:rPr lang="ja-JP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ガイドラインの更なるアップデート</a:t>
            </a:r>
            <a:endParaRPr lang="en-US" altLang="ja-JP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t="40491" b="10191"/>
          <a:stretch/>
        </p:blipFill>
        <p:spPr>
          <a:xfrm>
            <a:off x="-20960" y="4333982"/>
            <a:ext cx="9164960" cy="266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50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136</Words>
  <Application>Microsoft Office PowerPoint</Application>
  <PresentationFormat>画面に合わせる (4:3)</PresentationFormat>
  <Paragraphs>57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A-OTF 見出ゴMB31 Pro MB31</vt:lpstr>
      <vt:lpstr>ＭＳ Ｐゴシック</vt:lpstr>
      <vt:lpstr>ＭＳ 明朝</vt:lpstr>
      <vt:lpstr>ヒラギノ角ゴ Pro W6</vt:lpstr>
      <vt:lpstr>メイリオ</vt:lpstr>
      <vt:lpstr>小塚ゴシック Pro B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n_toshima; y_kosaka</dc:creator>
  <cp:lastModifiedBy>小坂　悠真</cp:lastModifiedBy>
  <cp:revision>59</cp:revision>
  <dcterms:created xsi:type="dcterms:W3CDTF">2016-04-18T01:44:49Z</dcterms:created>
  <dcterms:modified xsi:type="dcterms:W3CDTF">2017-04-16T05:37:44Z</dcterms:modified>
</cp:coreProperties>
</file>