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tif" ContentType="image/t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60" r:id="rId3"/>
    <p:sldId id="261" r:id="rId4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ヒラギノ角ゴ ProN W3"/>
      </a:defRPr>
    </a:lvl1pPr>
    <a:lvl2pPr indent="228600" algn="ctr" defTabSz="584200">
      <a:defRPr sz="3600">
        <a:latin typeface="+mn-lt"/>
        <a:ea typeface="+mn-ea"/>
        <a:cs typeface="+mn-cs"/>
        <a:sym typeface="ヒラギノ角ゴ ProN W3"/>
      </a:defRPr>
    </a:lvl2pPr>
    <a:lvl3pPr indent="457200" algn="ctr" defTabSz="584200">
      <a:defRPr sz="3600">
        <a:latin typeface="+mn-lt"/>
        <a:ea typeface="+mn-ea"/>
        <a:cs typeface="+mn-cs"/>
        <a:sym typeface="ヒラギノ角ゴ ProN W3"/>
      </a:defRPr>
    </a:lvl3pPr>
    <a:lvl4pPr indent="685800" algn="ctr" defTabSz="584200">
      <a:defRPr sz="3600">
        <a:latin typeface="+mn-lt"/>
        <a:ea typeface="+mn-ea"/>
        <a:cs typeface="+mn-cs"/>
        <a:sym typeface="ヒラギノ角ゴ ProN W3"/>
      </a:defRPr>
    </a:lvl4pPr>
    <a:lvl5pPr indent="914400" algn="ctr" defTabSz="584200">
      <a:defRPr sz="3600">
        <a:latin typeface="+mn-lt"/>
        <a:ea typeface="+mn-ea"/>
        <a:cs typeface="+mn-cs"/>
        <a:sym typeface="ヒラギノ角ゴ ProN W3"/>
      </a:defRPr>
    </a:lvl5pPr>
    <a:lvl6pPr indent="1143000" algn="ctr" defTabSz="584200">
      <a:defRPr sz="3600">
        <a:latin typeface="+mn-lt"/>
        <a:ea typeface="+mn-ea"/>
        <a:cs typeface="+mn-cs"/>
        <a:sym typeface="ヒラギノ角ゴ ProN W3"/>
      </a:defRPr>
    </a:lvl6pPr>
    <a:lvl7pPr indent="1371600" algn="ctr" defTabSz="584200">
      <a:defRPr sz="3600">
        <a:latin typeface="+mn-lt"/>
        <a:ea typeface="+mn-ea"/>
        <a:cs typeface="+mn-cs"/>
        <a:sym typeface="ヒラギノ角ゴ ProN W3"/>
      </a:defRPr>
    </a:lvl7pPr>
    <a:lvl8pPr indent="1600200" algn="ctr" defTabSz="584200">
      <a:defRPr sz="3600">
        <a:latin typeface="+mn-lt"/>
        <a:ea typeface="+mn-ea"/>
        <a:cs typeface="+mn-cs"/>
        <a:sym typeface="ヒラギノ角ゴ ProN W3"/>
      </a:defRPr>
    </a:lvl8pPr>
    <a:lvl9pPr indent="1828800" algn="ctr" defTabSz="584200">
      <a:defRPr sz="3600">
        <a:latin typeface="+mn-lt"/>
        <a:ea typeface="+mn-ea"/>
        <a:cs typeface="+mn-cs"/>
        <a:sym typeface="ヒラギノ角ゴ ProN W3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ヒラギノ角ゴ ProN W6"/>
          <a:ea typeface="ヒラギノ角ゴ ProN W6"/>
          <a:cs typeface="ヒラギノ角ゴ ProN W6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960" y="-120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680346676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1pPr>
    <a:lvl2pPr indent="228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2pPr>
    <a:lvl3pPr indent="457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3pPr>
    <a:lvl4pPr indent="685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4pPr>
    <a:lvl5pPr indent="9144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5pPr>
    <a:lvl6pPr indent="11430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6pPr>
    <a:lvl7pPr indent="13716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7pPr>
    <a:lvl8pPr indent="16002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8pPr>
    <a:lvl9pPr indent="1828800" defTabSz="457200">
      <a:lnSpc>
        <a:spcPct val="125000"/>
      </a:lnSpc>
      <a:defRPr sz="2400">
        <a:latin typeface="Avenir Roman"/>
        <a:ea typeface="Avenir Roman"/>
        <a:cs typeface="Avenir Roman"/>
        <a:sym typeface="Avenir Roman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 &amp; サブ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本文レベル1</a:t>
            </a:r>
          </a:p>
          <a:p>
            <a:pPr lvl="1">
              <a:defRPr sz="1800"/>
            </a:pPr>
            <a:r>
              <a:rPr sz="3200"/>
              <a:t>本文レベル2</a:t>
            </a:r>
          </a:p>
          <a:p>
            <a:pPr lvl="2">
              <a:defRPr sz="1800"/>
            </a:pPr>
            <a:r>
              <a:rPr sz="3200"/>
              <a:t>本文レベル3</a:t>
            </a:r>
          </a:p>
          <a:p>
            <a:pPr lvl="3">
              <a:defRPr sz="1800"/>
            </a:pPr>
            <a:r>
              <a:rPr sz="3200"/>
              <a:t>本文レベル4</a:t>
            </a:r>
          </a:p>
          <a:p>
            <a:pPr lvl="4">
              <a:defRPr sz="1800"/>
            </a:pPr>
            <a:r>
              <a:rPr sz="32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横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本文レベル1</a:t>
            </a:r>
          </a:p>
          <a:p>
            <a:pPr lvl="1">
              <a:defRPr sz="1800"/>
            </a:pPr>
            <a:r>
              <a:rPr sz="3200"/>
              <a:t>本文レベル2</a:t>
            </a:r>
          </a:p>
          <a:p>
            <a:pPr lvl="2">
              <a:defRPr sz="1800"/>
            </a:pPr>
            <a:r>
              <a:rPr sz="3200"/>
              <a:t>本文レベル3</a:t>
            </a:r>
          </a:p>
          <a:p>
            <a:pPr lvl="3">
              <a:defRPr sz="1800"/>
            </a:pPr>
            <a:r>
              <a:rPr sz="3200"/>
              <a:t>本文レベル4</a:t>
            </a:r>
          </a:p>
          <a:p>
            <a:pPr lvl="4">
              <a:defRPr sz="1800"/>
            </a:pPr>
            <a:r>
              <a:rPr sz="32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中央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縦長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タイトルテキスト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本文レベル1</a:t>
            </a:r>
          </a:p>
          <a:p>
            <a:pPr lvl="1">
              <a:defRPr sz="1800"/>
            </a:pPr>
            <a:r>
              <a:rPr sz="3200"/>
              <a:t>本文レベル2</a:t>
            </a:r>
          </a:p>
          <a:p>
            <a:pPr lvl="2">
              <a:defRPr sz="1800"/>
            </a:pPr>
            <a:r>
              <a:rPr sz="3200"/>
              <a:t>本文レベル3</a:t>
            </a:r>
          </a:p>
          <a:p>
            <a:pPr lvl="3">
              <a:defRPr sz="1800"/>
            </a:pPr>
            <a:r>
              <a:rPr sz="3200"/>
              <a:t>本文レベル4</a:t>
            </a:r>
          </a:p>
          <a:p>
            <a:pPr lvl="4">
              <a:defRPr sz="1800"/>
            </a:pPr>
            <a:r>
              <a:rPr sz="32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本文レベル1</a:t>
            </a:r>
          </a:p>
          <a:p>
            <a:pPr lvl="1">
              <a:defRPr sz="1800"/>
            </a:pPr>
            <a:r>
              <a:rPr sz="3600"/>
              <a:t>本文レベル2</a:t>
            </a:r>
          </a:p>
          <a:p>
            <a:pPr lvl="2">
              <a:defRPr sz="1800"/>
            </a:pPr>
            <a:r>
              <a:rPr sz="3600"/>
              <a:t>本文レベル3</a:t>
            </a:r>
          </a:p>
          <a:p>
            <a:pPr lvl="3">
              <a:defRPr sz="1800"/>
            </a:pPr>
            <a:r>
              <a:rPr sz="3600"/>
              <a:t>本文レベル4</a:t>
            </a:r>
          </a:p>
          <a:p>
            <a:pPr lvl="4">
              <a:defRPr sz="1800"/>
            </a:pPr>
            <a:r>
              <a:rPr sz="36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本文レベル1</a:t>
            </a:r>
          </a:p>
          <a:p>
            <a:pPr lvl="1">
              <a:defRPr sz="1800"/>
            </a:pPr>
            <a:r>
              <a:rPr sz="2800"/>
              <a:t>本文レベル2</a:t>
            </a:r>
          </a:p>
          <a:p>
            <a:pPr lvl="2">
              <a:defRPr sz="1800"/>
            </a:pPr>
            <a:r>
              <a:rPr sz="2800"/>
              <a:t>本文レベル3</a:t>
            </a:r>
          </a:p>
          <a:p>
            <a:pPr lvl="3">
              <a:defRPr sz="1800"/>
            </a:pPr>
            <a:r>
              <a:rPr sz="2800"/>
              <a:t>本文レベル4</a:t>
            </a:r>
          </a:p>
          <a:p>
            <a:pPr lvl="4">
              <a:defRPr sz="1800"/>
            </a:pPr>
            <a:r>
              <a:rPr sz="28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本文レベル1</a:t>
            </a:r>
          </a:p>
          <a:p>
            <a:pPr lvl="1">
              <a:defRPr sz="1800"/>
            </a:pPr>
            <a:r>
              <a:rPr sz="3600"/>
              <a:t>本文レベル2</a:t>
            </a:r>
          </a:p>
          <a:p>
            <a:pPr lvl="2">
              <a:defRPr sz="1800"/>
            </a:pPr>
            <a:r>
              <a:rPr sz="3600"/>
              <a:t>本文レベル3</a:t>
            </a:r>
          </a:p>
          <a:p>
            <a:pPr lvl="3">
              <a:defRPr sz="1800"/>
            </a:pPr>
            <a:r>
              <a:rPr sz="3600"/>
              <a:t>本文レベル4</a:t>
            </a:r>
          </a:p>
          <a:p>
            <a:pPr lvl="4">
              <a:defRPr sz="1800"/>
            </a:pPr>
            <a:r>
              <a:rPr sz="3600"/>
              <a:t>本文レベル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タイトルテキスト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本文レベル1</a:t>
            </a:r>
          </a:p>
          <a:p>
            <a:pPr lvl="1">
              <a:defRPr sz="1800"/>
            </a:pPr>
            <a:r>
              <a:rPr sz="3600"/>
              <a:t>本文レベル2</a:t>
            </a:r>
          </a:p>
          <a:p>
            <a:pPr lvl="2">
              <a:defRPr sz="1800"/>
            </a:pPr>
            <a:r>
              <a:rPr sz="3600"/>
              <a:t>本文レベル3</a:t>
            </a:r>
          </a:p>
          <a:p>
            <a:pPr lvl="3">
              <a:defRPr sz="1800"/>
            </a:pPr>
            <a:r>
              <a:rPr sz="3600"/>
              <a:t>本文レベル4</a:t>
            </a:r>
          </a:p>
          <a:p>
            <a:pPr lvl="4">
              <a:defRPr sz="1800"/>
            </a:pPr>
            <a:r>
              <a:rPr sz="3600"/>
              <a:t>本文レベル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xmlns:p14="http://schemas.microsoft.com/office/powerpoint/2010/main" spd="med"/>
  <p:txStyles>
    <p:titleStyle>
      <a:lvl1pPr algn="ctr" defTabSz="584200">
        <a:defRPr sz="8000">
          <a:latin typeface="+mn-lt"/>
          <a:ea typeface="+mn-ea"/>
          <a:cs typeface="+mn-cs"/>
          <a:sym typeface="ヒラギノ角ゴ ProN W3"/>
        </a:defRPr>
      </a:lvl1pPr>
      <a:lvl2pPr indent="228600" algn="ctr" defTabSz="584200">
        <a:defRPr sz="8000">
          <a:latin typeface="+mn-lt"/>
          <a:ea typeface="+mn-ea"/>
          <a:cs typeface="+mn-cs"/>
          <a:sym typeface="ヒラギノ角ゴ ProN W3"/>
        </a:defRPr>
      </a:lvl2pPr>
      <a:lvl3pPr indent="457200" algn="ctr" defTabSz="584200">
        <a:defRPr sz="8000">
          <a:latin typeface="+mn-lt"/>
          <a:ea typeface="+mn-ea"/>
          <a:cs typeface="+mn-cs"/>
          <a:sym typeface="ヒラギノ角ゴ ProN W3"/>
        </a:defRPr>
      </a:lvl3pPr>
      <a:lvl4pPr indent="685800" algn="ctr" defTabSz="584200">
        <a:defRPr sz="8000">
          <a:latin typeface="+mn-lt"/>
          <a:ea typeface="+mn-ea"/>
          <a:cs typeface="+mn-cs"/>
          <a:sym typeface="ヒラギノ角ゴ ProN W3"/>
        </a:defRPr>
      </a:lvl4pPr>
      <a:lvl5pPr indent="914400" algn="ctr" defTabSz="584200">
        <a:defRPr sz="8000">
          <a:latin typeface="+mn-lt"/>
          <a:ea typeface="+mn-ea"/>
          <a:cs typeface="+mn-cs"/>
          <a:sym typeface="ヒラギノ角ゴ ProN W3"/>
        </a:defRPr>
      </a:lvl5pPr>
      <a:lvl6pPr indent="1143000" algn="ctr" defTabSz="584200">
        <a:defRPr sz="8000">
          <a:latin typeface="+mn-lt"/>
          <a:ea typeface="+mn-ea"/>
          <a:cs typeface="+mn-cs"/>
          <a:sym typeface="ヒラギノ角ゴ ProN W3"/>
        </a:defRPr>
      </a:lvl6pPr>
      <a:lvl7pPr indent="1371600" algn="ctr" defTabSz="584200">
        <a:defRPr sz="8000">
          <a:latin typeface="+mn-lt"/>
          <a:ea typeface="+mn-ea"/>
          <a:cs typeface="+mn-cs"/>
          <a:sym typeface="ヒラギノ角ゴ ProN W3"/>
        </a:defRPr>
      </a:lvl7pPr>
      <a:lvl8pPr indent="1600200" algn="ctr" defTabSz="584200">
        <a:defRPr sz="8000">
          <a:latin typeface="+mn-lt"/>
          <a:ea typeface="+mn-ea"/>
          <a:cs typeface="+mn-cs"/>
          <a:sym typeface="ヒラギノ角ゴ ProN W3"/>
        </a:defRPr>
      </a:lvl8pPr>
      <a:lvl9pPr indent="1828800" algn="ctr" defTabSz="584200">
        <a:defRPr sz="8000">
          <a:latin typeface="+mn-lt"/>
          <a:ea typeface="+mn-ea"/>
          <a:cs typeface="+mn-cs"/>
          <a:sym typeface="ヒラギノ角ゴ ProN W3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ヒラギノ角ゴ ProN W3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56304" y="7022948"/>
            <a:ext cx="1320801" cy="14859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正方形/長方形 1"/>
          <p:cNvSpPr/>
          <p:nvPr/>
        </p:nvSpPr>
        <p:spPr>
          <a:xfrm>
            <a:off x="3251200" y="4276636"/>
            <a:ext cx="65024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cs typeface="Osaka"/>
                <a:sym typeface="Osaka"/>
              </a:rPr>
              <a:t>ユーザー・エクスペリエンス部会</a:t>
            </a:r>
            <a:endParaRPr lang="ja-JP" altLang="en-US" dirty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6263989" y="1225489"/>
            <a:ext cx="10259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331470" lvl="0" defTabSz="457200">
              <a:defRPr sz="1800"/>
            </a:pPr>
            <a:endParaRPr sz="1600" dirty="0">
              <a:latin typeface="Osaka"/>
              <a:ea typeface="Osaka"/>
              <a:cs typeface="Osaka"/>
              <a:sym typeface="Osaka"/>
            </a:endParaRPr>
          </a:p>
          <a:p>
            <a:pPr marR="331470" lvl="0" defTabSz="457200">
              <a:defRPr sz="1800"/>
            </a:pPr>
            <a:endParaRPr sz="1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78463" y="884524"/>
            <a:ext cx="10176236" cy="96436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800" dirty="0" smtClean="0">
                <a:latin typeface="+mj-ea"/>
                <a:ea typeface="+mj-ea"/>
                <a:cs typeface="Osaka"/>
                <a:sym typeface="Osaka"/>
              </a:rPr>
              <a:t>■</a:t>
            </a:r>
            <a:r>
              <a:rPr lang="ja-JP" altLang="en-US" sz="2800" dirty="0" smtClean="0">
                <a:latin typeface="+mj-ea"/>
                <a:ea typeface="+mj-ea"/>
                <a:cs typeface="Osaka"/>
                <a:sym typeface="Osaka"/>
              </a:rPr>
              <a:t>第２回</a:t>
            </a:r>
            <a:r>
              <a:rPr lang="ja-JP" altLang="en-US" sz="2800" dirty="0">
                <a:latin typeface="+mj-ea"/>
                <a:ea typeface="+mj-ea"/>
                <a:cs typeface="Osaka"/>
                <a:sym typeface="Osaka"/>
              </a:rPr>
              <a:t>ユーザー・エクスペリエンス部会</a:t>
            </a:r>
            <a:r>
              <a:rPr lang="ja-JP" altLang="en-US" sz="2800" dirty="0" smtClean="0">
                <a:latin typeface="+mj-ea"/>
                <a:ea typeface="+mj-ea"/>
                <a:cs typeface="Osaka"/>
                <a:sym typeface="Osaka"/>
              </a:rPr>
              <a:t>を１１月</a:t>
            </a:r>
            <a:r>
              <a:rPr lang="ja-JP" altLang="en-US" sz="2800" dirty="0">
                <a:latin typeface="+mj-ea"/>
                <a:ea typeface="+mj-ea"/>
                <a:cs typeface="Osaka"/>
                <a:sym typeface="Osaka"/>
              </a:rPr>
              <a:t>１９日</a:t>
            </a:r>
            <a:r>
              <a:rPr lang="ja-JP" altLang="en-US" sz="2800" dirty="0" smtClean="0">
                <a:latin typeface="+mj-ea"/>
                <a:ea typeface="+mj-ea"/>
                <a:cs typeface="Osaka"/>
                <a:sym typeface="Osaka"/>
              </a:rPr>
              <a:t>に</a:t>
            </a:r>
            <a:endParaRPr lang="en-US" altLang="ja-JP" sz="2800" dirty="0" smtClean="0">
              <a:latin typeface="+mj-ea"/>
              <a:ea typeface="+mj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ja-JP" sz="2800" dirty="0" smtClean="0">
                <a:latin typeface="+mj-ea"/>
                <a:ea typeface="+mj-ea"/>
                <a:cs typeface="Osaka"/>
                <a:sym typeface="Osaka"/>
              </a:rPr>
              <a:t>　</a:t>
            </a:r>
            <a:r>
              <a:rPr lang="ja-JP" altLang="en-US" sz="2800" dirty="0" smtClean="0">
                <a:latin typeface="+mj-ea"/>
                <a:ea typeface="+mj-ea"/>
                <a:cs typeface="Osaka"/>
                <a:sym typeface="Osaka"/>
              </a:rPr>
              <a:t>開催</a:t>
            </a:r>
            <a:r>
              <a:rPr lang="ja-JP" altLang="en-US" sz="2800" dirty="0">
                <a:latin typeface="+mj-ea"/>
                <a:ea typeface="+mj-ea"/>
                <a:cs typeface="Osaka"/>
                <a:sym typeface="Osaka"/>
              </a:rPr>
              <a:t>いたしました</a:t>
            </a:r>
            <a:r>
              <a:rPr lang="ja-JP" altLang="en-US" sz="2800" dirty="0" smtClean="0">
                <a:latin typeface="+mj-ea"/>
                <a:ea typeface="+mj-ea"/>
                <a:cs typeface="Osaka"/>
                <a:sym typeface="Osaka"/>
              </a:rPr>
              <a:t>。</a:t>
            </a:r>
            <a:endParaRPr lang="en-US" altLang="ja-JP" sz="2800" dirty="0" smtClean="0">
              <a:latin typeface="+mj-ea"/>
              <a:ea typeface="+mj-ea"/>
              <a:cs typeface="Osaka"/>
              <a:sym typeface="Osaka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17493" y="615182"/>
            <a:ext cx="12441746" cy="1547876"/>
          </a:xfrm>
          <a:prstGeom prst="roundRect">
            <a:avLst>
              <a:gd name="adj" fmla="val 10257"/>
            </a:avLst>
          </a:prstGeom>
          <a:noFill/>
          <a:ln w="12700" cap="flat">
            <a:solidFill>
              <a:schemeClr val="bg1">
                <a:lumMod val="50000"/>
              </a:scheme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ヒラギノ角ゴ ProN W3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34985" y="5040518"/>
            <a:ext cx="10259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ヒラギノ角ゴ ProN W3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41023" y="2543182"/>
            <a:ext cx="12218216" cy="7078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n-ea"/>
                <a:cs typeface="Osaka"/>
                <a:sym typeface="Osaka"/>
              </a:rPr>
              <a:t>□</a:t>
            </a:r>
            <a:r>
              <a:rPr lang="ja-JP" altLang="en-US" sz="2400" dirty="0">
                <a:latin typeface="+mn-ea"/>
                <a:cs typeface="Osaka"/>
                <a:sym typeface="Osaka"/>
              </a:rPr>
              <a:t>他の部会と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の目標</a:t>
            </a:r>
            <a:r>
              <a:rPr lang="ja-JP" altLang="en-US" sz="2400" dirty="0">
                <a:latin typeface="+mn-ea"/>
                <a:cs typeface="Osaka"/>
                <a:sym typeface="Osaka"/>
              </a:rPr>
              <a:t>の違いをもう一度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改めて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皆で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考えました</a:t>
            </a:r>
            <a:r>
              <a:rPr lang="ja-JP" altLang="en-US" sz="2400" dirty="0">
                <a:latin typeface="+mn-ea"/>
                <a:cs typeface="Osaka"/>
                <a:sym typeface="Osaka"/>
              </a:rPr>
              <a:t>。</a:t>
            </a: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1800" dirty="0">
                <a:latin typeface="+mn-ea"/>
                <a:cs typeface="Osaka"/>
                <a:sym typeface="Osaka"/>
              </a:rPr>
              <a:t>（インタラクティブなサイネージについて</a:t>
            </a:r>
            <a:r>
              <a:rPr lang="ja-JP" altLang="en-US" sz="1800" dirty="0" smtClean="0">
                <a:latin typeface="+mn-ea"/>
                <a:cs typeface="Osaka"/>
                <a:sym typeface="Osaka"/>
              </a:rPr>
              <a:t>）</a:t>
            </a:r>
            <a:endParaRPr lang="en-US" altLang="ja-JP" sz="18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 smtClean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誰</a:t>
            </a:r>
            <a:r>
              <a:rPr lang="ja-JP" altLang="en-US" sz="2400" dirty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でも簡単に使えるインターフェイスか</a:t>
            </a:r>
            <a:r>
              <a:rPr lang="ja-JP" altLang="en-US" sz="2400" dirty="0" smtClean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どうか</a:t>
            </a:r>
            <a:r>
              <a:rPr lang="ja-JP" altLang="en-US" sz="2400" dirty="0" smtClean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　</a:t>
            </a:r>
            <a:r>
              <a:rPr lang="ja-JP" altLang="en-US" sz="2400" dirty="0" smtClean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を</a:t>
            </a:r>
            <a:r>
              <a:rPr lang="ja-JP" altLang="en-US" sz="2400" dirty="0">
                <a:solidFill>
                  <a:schemeClr val="tx1"/>
                </a:solidFill>
                <a:latin typeface="+mn-ea"/>
                <a:cs typeface="Osaka"/>
                <a:sym typeface="Osaka"/>
              </a:rPr>
              <a:t>第一の目標としました。</a:t>
            </a:r>
            <a:endParaRPr lang="en-US" altLang="ja-JP" sz="2400" dirty="0">
              <a:solidFill>
                <a:schemeClr val="tx1"/>
              </a:solidFill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n-ea"/>
                <a:cs typeface="Osaka"/>
                <a:sym typeface="Osaka"/>
              </a:rPr>
              <a:t>□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ブレイクダウンしたカテゴリ</a:t>
            </a: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8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 smtClean="0">
                <a:latin typeface="+mn-ea"/>
                <a:cs typeface="Osaka"/>
                <a:sym typeface="Osaka"/>
              </a:rPr>
              <a:t>０）そもそもインタラクティブなモノであるという表示</a:t>
            </a: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000" dirty="0" smtClean="0">
                <a:latin typeface="+mn-ea"/>
                <a:cs typeface="Osaka"/>
                <a:sym typeface="Osaka"/>
              </a:rPr>
              <a:t>→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（ロケーションを超えた）共通化したサインの必要</a:t>
            </a:r>
            <a:endParaRPr lang="en-US" altLang="ja-JP" sz="20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>
                <a:latin typeface="+mn-ea"/>
                <a:cs typeface="Osaka"/>
                <a:sym typeface="Osaka"/>
              </a:rPr>
              <a:t>１）必要な情報にすぐにアクセス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できる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モノ</a:t>
            </a:r>
            <a:endParaRPr lang="en-US" altLang="ja-JP" sz="18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000" dirty="0">
                <a:latin typeface="+mn-ea"/>
                <a:cs typeface="Osaka"/>
                <a:sym typeface="Osaka"/>
              </a:rPr>
              <a:t>→</a:t>
            </a:r>
            <a:r>
              <a:rPr lang="ja-JP" altLang="en-US" sz="2000" dirty="0">
                <a:latin typeface="+mn-ea"/>
                <a:cs typeface="Osaka"/>
                <a:sym typeface="Osaka"/>
              </a:rPr>
              <a:t>フロア案内など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の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スタティックな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情報</a:t>
            </a:r>
            <a:endParaRPr lang="en-US" altLang="ja-JP" sz="20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000" dirty="0" smtClean="0">
                <a:latin typeface="+mn-ea"/>
                <a:cs typeface="Osaka"/>
                <a:sym typeface="Osaka"/>
              </a:rPr>
              <a:t>（</a:t>
            </a:r>
            <a:r>
              <a:rPr lang="ja-JP" altLang="en-US" sz="2000" dirty="0">
                <a:latin typeface="+mn-ea"/>
                <a:cs typeface="Osaka"/>
                <a:sym typeface="Osaka"/>
              </a:rPr>
              <a:t>様々な情報の動的整理とフォーカスの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しかた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）</a:t>
            </a:r>
            <a:endParaRPr lang="en-US" altLang="ja-JP" sz="20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>
                <a:latin typeface="+mn-ea"/>
                <a:cs typeface="Osaka"/>
                <a:sym typeface="Osaka"/>
              </a:rPr>
              <a:t>２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）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印象深い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体験</a:t>
            </a:r>
            <a:r>
              <a:rPr lang="ja-JP" altLang="en-US" sz="2400" dirty="0">
                <a:latin typeface="+mn-ea"/>
                <a:cs typeface="Osaka"/>
                <a:sym typeface="Osaka"/>
              </a:rPr>
              <a:t>を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伴う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モノ</a:t>
            </a: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000" dirty="0">
                <a:latin typeface="+mn-ea"/>
                <a:cs typeface="Osaka"/>
                <a:sym typeface="Osaka"/>
              </a:rPr>
              <a:t>→</a:t>
            </a:r>
            <a:r>
              <a:rPr lang="ja-JP" altLang="en-US" sz="2000" dirty="0">
                <a:latin typeface="+mn-ea"/>
                <a:cs typeface="Osaka"/>
                <a:sym typeface="Osaka"/>
              </a:rPr>
              <a:t>様々なセンサーやデバイスを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組み合わせた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ユーザー体験価値とは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（</a:t>
            </a:r>
            <a:r>
              <a:rPr lang="ja-JP" altLang="en-US" sz="2000" dirty="0">
                <a:latin typeface="+mn-ea"/>
                <a:cs typeface="Osaka"/>
                <a:sym typeface="Osaka"/>
              </a:rPr>
              <a:t>エンタメ要素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）</a:t>
            </a:r>
            <a:endParaRPr lang="en-US" altLang="ja-JP" sz="20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0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000" dirty="0" smtClean="0">
                <a:latin typeface="+mn-ea"/>
                <a:cs typeface="Osaka"/>
                <a:sym typeface="Osaka"/>
              </a:rPr>
              <a:t>※</a:t>
            </a:r>
            <a:r>
              <a:rPr lang="ja-JP" altLang="en-US" sz="2000" dirty="0" smtClean="0">
                <a:latin typeface="+mn-ea"/>
                <a:cs typeface="Osaka"/>
                <a:sym typeface="Osaka"/>
              </a:rPr>
              <a:t>チャート図などで整理</a:t>
            </a:r>
            <a:endParaRPr lang="ja-JP" altLang="en-US" sz="2000" dirty="0">
              <a:latin typeface="+mn-ea"/>
              <a:cs typeface="Osaka"/>
              <a:sym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4560174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6263989" y="1225489"/>
            <a:ext cx="102592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R="331470" lvl="0" defTabSz="457200">
              <a:defRPr sz="1800"/>
            </a:pPr>
            <a:endParaRPr sz="1600" dirty="0">
              <a:latin typeface="Osaka"/>
              <a:ea typeface="Osaka"/>
              <a:cs typeface="Osaka"/>
              <a:sym typeface="Osaka"/>
            </a:endParaRPr>
          </a:p>
          <a:p>
            <a:pPr marR="331470" lvl="0" defTabSz="457200">
              <a:defRPr sz="1800"/>
            </a:pPr>
            <a:endParaRPr sz="1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317493" y="615182"/>
            <a:ext cx="12441746" cy="1547876"/>
          </a:xfrm>
          <a:prstGeom prst="roundRect">
            <a:avLst>
              <a:gd name="adj" fmla="val 10257"/>
            </a:avLst>
          </a:prstGeom>
          <a:noFill/>
          <a:ln w="12700" cap="flat">
            <a:solidFill>
              <a:schemeClr val="bg1">
                <a:lumMod val="50000"/>
              </a:schemeClr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ヒラギノ角ゴ ProN W3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663736" y="1194711"/>
            <a:ext cx="97660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3200" dirty="0" smtClean="0">
                <a:latin typeface="+mj-ea"/>
                <a:ea typeface="+mj-ea"/>
                <a:cs typeface="Osaka"/>
                <a:sym typeface="Osaka"/>
              </a:rPr>
              <a:t>■</a:t>
            </a:r>
            <a:r>
              <a:rPr lang="ja-JP" altLang="en-US" sz="3200" dirty="0" smtClean="0">
                <a:latin typeface="+mj-ea"/>
                <a:ea typeface="+mj-ea"/>
                <a:cs typeface="Osaka"/>
                <a:sym typeface="Osaka"/>
              </a:rPr>
              <a:t>使われる（機能する</a:t>
            </a:r>
            <a:r>
              <a:rPr lang="en-US" altLang="ja-JP" sz="3200" dirty="0" smtClean="0">
                <a:latin typeface="+mj-ea"/>
                <a:ea typeface="+mj-ea"/>
                <a:cs typeface="Osaka"/>
                <a:sym typeface="Osaka"/>
              </a:rPr>
              <a:t>)</a:t>
            </a:r>
            <a:r>
              <a:rPr lang="ja-JP" altLang="en-US" sz="3200" dirty="0" smtClean="0">
                <a:latin typeface="+mj-ea"/>
                <a:ea typeface="+mj-ea"/>
                <a:cs typeface="Osaka"/>
                <a:sym typeface="Osaka"/>
              </a:rPr>
              <a:t>サイネージのために</a:t>
            </a:r>
            <a:endParaRPr lang="en-US" altLang="ja-JP" sz="3200" dirty="0" smtClean="0">
              <a:latin typeface="+mj-ea"/>
              <a:ea typeface="+mj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3200" dirty="0">
              <a:latin typeface="Osaka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3200" dirty="0" smtClean="0">
              <a:latin typeface="Osaka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3200" dirty="0">
              <a:latin typeface="Osaka"/>
              <a:ea typeface="Osaka"/>
              <a:cs typeface="Osaka"/>
              <a:sym typeface="Osak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1023" y="3256814"/>
            <a:ext cx="12218216" cy="6647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n-ea"/>
                <a:cs typeface="Osaka"/>
                <a:sym typeface="Osaka"/>
              </a:rPr>
              <a:t>□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発表の場は？</a:t>
            </a:r>
            <a:r>
              <a:rPr lang="en-US" altLang="ja-JP" sz="2400" dirty="0" smtClean="0">
                <a:latin typeface="+mn-ea"/>
                <a:cs typeface="Osaka"/>
                <a:sym typeface="Osaka"/>
              </a:rPr>
              <a:t/>
            </a:r>
            <a:br>
              <a:rPr lang="en-US" altLang="ja-JP" sz="2400" dirty="0" smtClean="0">
                <a:latin typeface="+mn-ea"/>
                <a:cs typeface="Osaka"/>
                <a:sym typeface="Osaka"/>
              </a:rPr>
            </a:br>
            <a:r>
              <a:rPr lang="ja-JP" altLang="en-US" sz="2400" dirty="0" smtClean="0">
                <a:latin typeface="+mn-ea"/>
                <a:cs typeface="Osaka"/>
                <a:sym typeface="Osaka"/>
              </a:rPr>
              <a:t>１）自治体のガイドライン</a:t>
            </a:r>
            <a:r>
              <a:rPr lang="en-US" altLang="ja-JP" sz="2400" dirty="0" smtClean="0">
                <a:latin typeface="+mn-ea"/>
                <a:cs typeface="Osaka"/>
                <a:sym typeface="Osaka"/>
              </a:rPr>
              <a:t>,DSJ,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他　</a:t>
            </a: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 smtClean="0">
                <a:latin typeface="+mn-ea"/>
                <a:cs typeface="Osaka"/>
                <a:sym typeface="Osaka"/>
              </a:rPr>
              <a:t>２）</a:t>
            </a:r>
            <a:r>
              <a:rPr lang="en-US" altLang="ja-JP" sz="2400" dirty="0" smtClean="0">
                <a:latin typeface="+mn-ea"/>
                <a:cs typeface="Osaka"/>
                <a:sym typeface="Osaka"/>
              </a:rPr>
              <a:t>DSJ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会員の皆様のサイネージに組みこんでいただく</a:t>
            </a:r>
            <a:r>
              <a:rPr lang="ja-JP" altLang="en-US" sz="1800" dirty="0" smtClean="0">
                <a:latin typeface="+mn-ea"/>
                <a:cs typeface="Osaka"/>
                <a:sym typeface="Osaka"/>
              </a:rPr>
              <a:t>（賛同される方お願いします）</a:t>
            </a:r>
            <a:endParaRPr lang="en-US" altLang="ja-JP" sz="18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n-ea"/>
                <a:cs typeface="Osaka"/>
                <a:sym typeface="Osaka"/>
              </a:rPr>
              <a:t>□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ワーキンググループ（分科会）を発足</a:t>
            </a:r>
            <a:endParaRPr lang="en-US" altLang="ja-JP" sz="2400" dirty="0" smtClean="0">
              <a:latin typeface="+mn-e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n-ea"/>
                <a:cs typeface="Osaka"/>
                <a:sym typeface="Osaka"/>
              </a:rPr>
              <a:t>→</a:t>
            </a:r>
            <a:r>
              <a:rPr lang="ja-JP" altLang="en-US" sz="2400" dirty="0" smtClean="0">
                <a:latin typeface="+mn-ea"/>
                <a:cs typeface="Osaka"/>
                <a:sym typeface="Osaka"/>
              </a:rPr>
              <a:t>スピードを年明けからあげます！</a:t>
            </a:r>
            <a:endParaRPr lang="en-US" altLang="ja-JP" sz="2400" dirty="0" smtClean="0">
              <a:latin typeface="+mj-lt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1800" dirty="0" smtClean="0">
                <a:latin typeface="+mj-lt"/>
                <a:ea typeface="Osaka"/>
                <a:cs typeface="Osaka"/>
                <a:sym typeface="Osaka"/>
              </a:rPr>
              <a:t>※</a:t>
            </a:r>
            <a:r>
              <a:rPr lang="ja-JP" altLang="en-US" sz="1800" dirty="0" smtClean="0">
                <a:latin typeface="+mj-lt"/>
                <a:ea typeface="Osaka"/>
                <a:cs typeface="Osaka"/>
                <a:sym typeface="Osaka"/>
              </a:rPr>
              <a:t>要件のリスト化、事例など整理から</a:t>
            </a:r>
            <a:endParaRPr lang="en-US" altLang="ja-JP" sz="1800" dirty="0" smtClean="0">
              <a:latin typeface="+mj-lt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j-lt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j-lt"/>
                <a:ea typeface="Osaka"/>
                <a:cs typeface="Osaka"/>
                <a:sym typeface="Osaka"/>
              </a:rPr>
              <a:t>□</a:t>
            </a:r>
            <a:r>
              <a:rPr lang="ja-JP" altLang="en-US" sz="2400" dirty="0">
                <a:latin typeface="+mj-lt"/>
              </a:rPr>
              <a:t>エンジニア、アーティストや作家クリエイターが</a:t>
            </a:r>
            <a:r>
              <a:rPr lang="ja-JP" altLang="en-US" sz="2400" dirty="0" smtClean="0">
                <a:latin typeface="+mj-lt"/>
              </a:rPr>
              <a:t>参しやすいしく</a:t>
            </a:r>
            <a:r>
              <a:rPr lang="ja-JP" altLang="en-US" sz="2400" dirty="0" smtClean="0">
                <a:latin typeface="+mj-lt"/>
              </a:rPr>
              <a:t>み</a:t>
            </a: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en-US" altLang="ja-JP" sz="2400" dirty="0" smtClean="0">
                <a:latin typeface="+mj-lt"/>
              </a:rPr>
              <a:t>→</a:t>
            </a:r>
            <a:r>
              <a:rPr lang="ja-JP" altLang="en-US" sz="2400" dirty="0" smtClean="0">
                <a:latin typeface="+mj-lt"/>
              </a:rPr>
              <a:t>共通化アイコン、フロア図フォーマットなどオープンなハッカソン形式での作成</a:t>
            </a: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r>
              <a:rPr lang="ja-JP" altLang="en-US" sz="2400" dirty="0" smtClean="0">
                <a:latin typeface="+mj-lt"/>
              </a:rPr>
              <a:t>＜次回は来年１月開催を予定しています＞</a:t>
            </a:r>
            <a:endParaRPr lang="en-US" altLang="ja-JP" sz="2400" dirty="0" smtClean="0">
              <a:latin typeface="+mj-lt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+mj-lt"/>
              <a:ea typeface="Osaka"/>
              <a:cs typeface="Osaka"/>
              <a:sym typeface="Osaka"/>
            </a:endParaRPr>
          </a:p>
          <a:p>
            <a:pPr marR="331470" lvl="0" algn="l" defTabSz="457200">
              <a:tabLst>
                <a:tab pos="3848100" algn="l"/>
              </a:tabLst>
              <a:defRPr sz="1800"/>
            </a:pPr>
            <a:endParaRPr lang="en-US" altLang="ja-JP" sz="2400" dirty="0">
              <a:latin typeface="Osaka"/>
              <a:ea typeface="Osaka"/>
              <a:cs typeface="Osaka"/>
              <a:sym typeface="Osaka"/>
            </a:endParaRPr>
          </a:p>
        </p:txBody>
      </p:sp>
    </p:spTree>
    <p:extLst>
      <p:ext uri="{BB962C8B-B14F-4D97-AF65-F5344CB8AC3E}">
        <p14:creationId xmlns:p14="http://schemas.microsoft.com/office/powerpoint/2010/main" val="14560174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ヒラギノ角ゴ ProN W3"/>
        <a:ea typeface="ヒラギノ角ゴ ProN W3"/>
        <a:cs typeface="ヒラギノ角ゴ ProN W3"/>
      </a:majorFont>
      <a:minorFont>
        <a:latin typeface="ヒラギノ角ゴ ProN W3"/>
        <a:ea typeface="ヒラギノ角ゴ ProN W3"/>
        <a:cs typeface="ヒラギノ角ゴ ProN W3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61</Words>
  <Application>Microsoft Macintosh PowerPoint</Application>
  <PresentationFormat>ユーザー設定</PresentationFormat>
  <Paragraphs>40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White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shin</cp:lastModifiedBy>
  <cp:revision>14</cp:revision>
  <dcterms:modified xsi:type="dcterms:W3CDTF">2014-12-08T10:31:31Z</dcterms:modified>
</cp:coreProperties>
</file>