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0" r:id="rId2"/>
    <p:sldId id="332" r:id="rId3"/>
    <p:sldId id="334" r:id="rId4"/>
    <p:sldId id="337" r:id="rId5"/>
    <p:sldId id="335" r:id="rId6"/>
    <p:sldId id="336" r:id="rId7"/>
    <p:sldId id="333" r:id="rId8"/>
    <p:sldId id="28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FF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60" autoAdjust="0"/>
    <p:restoredTop sz="99550" autoAdjust="0"/>
  </p:normalViewPr>
  <p:slideViewPr>
    <p:cSldViewPr snapToObjects="1">
      <p:cViewPr varScale="1">
        <p:scale>
          <a:sx n="113" d="100"/>
          <a:sy n="113" d="100"/>
        </p:scale>
        <p:origin x="-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2014/02/19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2014/02/19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2014/02/19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2014/02/19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正方形/長方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7724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dirty="0" smtClean="0"/>
              <a:t>マスター タイトルの書式設定</a:t>
            </a:r>
            <a:endParaRPr kumimoji="0" lang="en-US" dirty="0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2014/02/19</a:t>
            </a:fld>
            <a:endParaRPr 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2014/02/19</a:t>
            </a:fld>
            <a:endParaRPr 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2014/02/19</a:t>
            </a:fld>
            <a:endParaRPr 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2014/02/19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2014/02/19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2014/02/19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8" name="正方形/長方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2014/02/19</a:t>
            </a:fld>
            <a:endParaRPr 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プレースホルダーまでドラッグするかアイコンをクリックして図を追加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dirty="0" smtClean="0"/>
              <a:t>マスター タイトルの書式設定</a:t>
            </a:r>
            <a:endParaRPr kumimoji="0" 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dirty="0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dirty="0" smtClean="0"/>
              <a:t>第 </a:t>
            </a:r>
            <a:r>
              <a:rPr kumimoji="0" lang="en-US" altLang="ja-JP" dirty="0" smtClean="0"/>
              <a:t>2 </a:t>
            </a:r>
            <a:r>
              <a:rPr kumimoji="0" lang="ja-JP" altLang="en-US" dirty="0" smtClean="0"/>
              <a:t>レベル</a:t>
            </a:r>
          </a:p>
          <a:p>
            <a:pPr lvl="2" eaLnBrk="1" latinLnBrk="0" hangingPunct="1"/>
            <a:r>
              <a:rPr kumimoji="0" lang="ja-JP" altLang="en-US" dirty="0" smtClean="0"/>
              <a:t>第 </a:t>
            </a:r>
            <a:r>
              <a:rPr kumimoji="0" lang="en-US" altLang="ja-JP" dirty="0" smtClean="0"/>
              <a:t>3 </a:t>
            </a:r>
            <a:r>
              <a:rPr kumimoji="0" lang="ja-JP" altLang="en-US" dirty="0" smtClean="0"/>
              <a:t>レベル</a:t>
            </a:r>
          </a:p>
          <a:p>
            <a:pPr lvl="3" eaLnBrk="1" latinLnBrk="0" hangingPunct="1"/>
            <a:r>
              <a:rPr kumimoji="0" lang="ja-JP" altLang="en-US" dirty="0" smtClean="0"/>
              <a:t>第 </a:t>
            </a:r>
            <a:r>
              <a:rPr kumimoji="0" lang="en-US" altLang="ja-JP" dirty="0" smtClean="0"/>
              <a:t>4 </a:t>
            </a:r>
            <a:r>
              <a:rPr kumimoji="0" lang="ja-JP" altLang="en-US" dirty="0" smtClean="0"/>
              <a:t>レベル</a:t>
            </a:r>
          </a:p>
          <a:p>
            <a:pPr lvl="4" eaLnBrk="1" latinLnBrk="0" hangingPunct="1"/>
            <a:r>
              <a:rPr kumimoji="0" lang="ja-JP" altLang="en-US" dirty="0" smtClean="0"/>
              <a:t>第 </a:t>
            </a:r>
            <a:r>
              <a:rPr kumimoji="0" lang="en-US" altLang="ja-JP" dirty="0" smtClean="0"/>
              <a:t>5 </a:t>
            </a:r>
            <a:r>
              <a:rPr kumimoji="0" lang="ja-JP" altLang="en-US" dirty="0" smtClean="0"/>
              <a:t>レベル</a:t>
            </a:r>
            <a:endParaRPr kumimoji="0" lang="en-US" dirty="0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2014/02/19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正方形/長方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1219200"/>
            <a:ext cx="533400" cy="3810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590550" y="1219200"/>
            <a:ext cx="8553450" cy="3810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sz="4400" kern="1200">
          <a:solidFill>
            <a:schemeClr val="tx2"/>
          </a:solidFill>
          <a:latin typeface="メイリオ"/>
          <a:ea typeface="メイリオ"/>
          <a:cs typeface="メイリオ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1" sz="2900" kern="1200">
          <a:solidFill>
            <a:schemeClr val="tx1"/>
          </a:solidFill>
          <a:latin typeface="メイリオ"/>
          <a:ea typeface="メイリオ"/>
          <a:cs typeface="メイリオ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1" sz="2600" kern="1200">
          <a:solidFill>
            <a:schemeClr val="tx1"/>
          </a:solidFill>
          <a:latin typeface="メイリオ"/>
          <a:ea typeface="メイリオ"/>
          <a:cs typeface="メイリオ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1" sz="2300" kern="1200">
          <a:solidFill>
            <a:schemeClr val="tx1"/>
          </a:solidFill>
          <a:latin typeface="メイリオ"/>
          <a:ea typeface="メイリオ"/>
          <a:cs typeface="メイリオ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1" sz="2000" kern="1200">
          <a:solidFill>
            <a:schemeClr val="tx1"/>
          </a:solidFill>
          <a:latin typeface="メイリオ"/>
          <a:ea typeface="メイリオ"/>
          <a:cs typeface="メイリオ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1" sz="2000" kern="1200">
          <a:solidFill>
            <a:schemeClr val="tx1"/>
          </a:solidFill>
          <a:latin typeface="メイリオ"/>
          <a:ea typeface="メイリオ"/>
          <a:cs typeface="メイリオ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256347" y="4038600"/>
            <a:ext cx="8811453" cy="1828800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EFE0BE"/>
                </a:solidFill>
                <a:latin typeface="+mj-lt"/>
              </a:rPr>
              <a:t>MaRKETING </a:t>
            </a:r>
            <a:r>
              <a:rPr lang="en-US" altLang="ja-JP" dirty="0" smtClean="0">
                <a:solidFill>
                  <a:srgbClr val="EFE0BE"/>
                </a:solidFill>
                <a:latin typeface="+mj-lt"/>
              </a:rPr>
              <a:t>LABORATORY</a:t>
            </a:r>
            <a:br>
              <a:rPr lang="en-US" altLang="ja-JP" dirty="0" smtClean="0">
                <a:solidFill>
                  <a:srgbClr val="EFE0BE"/>
                </a:solidFill>
                <a:latin typeface="+mj-lt"/>
              </a:rPr>
            </a:br>
            <a:r>
              <a:rPr kumimoji="1" lang="en-US" altLang="ja-JP" sz="3100" dirty="0" smtClean="0">
                <a:solidFill>
                  <a:srgbClr val="EFE0BE"/>
                </a:solidFill>
                <a:latin typeface="+mj-lt"/>
              </a:rPr>
              <a:t>DIGITAL SIGNAGE CONSORTIUM</a:t>
            </a:r>
            <a:endParaRPr kumimoji="1" lang="ja-JP" altLang="en-US" sz="3100" dirty="0">
              <a:solidFill>
                <a:srgbClr val="EFE0BE"/>
              </a:solidFill>
              <a:latin typeface="+mj-lt"/>
            </a:endParaRP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latin typeface="+mj-lt"/>
              </a:rPr>
              <a:t>FOR SUCCESS</a:t>
            </a:r>
            <a:r>
              <a:rPr lang="en-US" altLang="ja-JP" dirty="0">
                <a:latin typeface="+mj-lt"/>
              </a:rPr>
              <a:t> </a:t>
            </a:r>
            <a:r>
              <a:rPr lang="en-US" altLang="ja-JP" dirty="0" smtClean="0">
                <a:latin typeface="+mj-lt"/>
              </a:rPr>
              <a:t>of</a:t>
            </a:r>
            <a:r>
              <a:rPr kumimoji="1" lang="en-US" altLang="ja-JP" dirty="0" smtClean="0">
                <a:latin typeface="+mj-lt"/>
              </a:rPr>
              <a:t> DIGITAL SIGNAGE BUSINESS.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86186" y="209210"/>
            <a:ext cx="839027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メイリオ"/>
                <a:ea typeface="メイリオ"/>
                <a:cs typeface="メイリオ"/>
              </a:rPr>
              <a:t>Activity Report, </a:t>
            </a:r>
            <a:r>
              <a:rPr lang="en-US" altLang="ja-JP" sz="32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メイリオ"/>
                <a:ea typeface="メイリオ"/>
                <a:cs typeface="メイリオ"/>
              </a:rPr>
              <a:t>19</a:t>
            </a:r>
            <a:r>
              <a:rPr lang="en-US" altLang="ja-JP" sz="32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メイリオ"/>
                <a:ea typeface="メイリオ"/>
                <a:cs typeface="メイリオ"/>
              </a:rPr>
              <a:t> Feb. 2014</a:t>
            </a:r>
            <a:endParaRPr lang="ja-JP" altLang="en-US" sz="3200" dirty="0">
              <a:solidFill>
                <a:schemeClr val="accent4">
                  <a:lumMod val="40000"/>
                  <a:lumOff val="60000"/>
                </a:schemeClr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270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 smtClean="0"/>
              <a:t>活動状況</a:t>
            </a:r>
            <a:endParaRPr kumimoji="1" lang="ja-JP" altLang="en-US" sz="2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1225448"/>
            <a:ext cx="8079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  <a:ea typeface="メイリオ"/>
              </a:rPr>
              <a:t>マーケティング・ラボ</a:t>
            </a:r>
            <a:r>
              <a:rPr kumimoji="1" lang="ja-JP" altLang="en-US" dirty="0" smtClean="0">
                <a:solidFill>
                  <a:schemeClr val="bg1"/>
                </a:solidFill>
                <a:ea typeface="メイリオ"/>
              </a:rPr>
              <a:t>部会</a:t>
            </a:r>
            <a:r>
              <a:rPr kumimoji="1" lang="ja-JP" altLang="en-US" dirty="0" smtClean="0">
                <a:solidFill>
                  <a:schemeClr val="bg1"/>
                </a:solidFill>
                <a:ea typeface="メイリオ"/>
              </a:rPr>
              <a:t>の研究</a:t>
            </a:r>
            <a:r>
              <a:rPr kumimoji="1" lang="ja-JP" altLang="en-US" dirty="0" smtClean="0">
                <a:solidFill>
                  <a:schemeClr val="bg1"/>
                </a:solidFill>
                <a:ea typeface="メイリオ"/>
              </a:rPr>
              <a:t>活動</a:t>
            </a:r>
            <a:endParaRPr kumimoji="1" lang="ja-JP" altLang="en-US" dirty="0">
              <a:solidFill>
                <a:schemeClr val="bg1"/>
              </a:solidFill>
              <a:ea typeface="メイリオ"/>
            </a:endParaRPr>
          </a:p>
        </p:txBody>
      </p:sp>
      <p:sp>
        <p:nvSpPr>
          <p:cNvPr id="6" name="コンテンツ プレースホルダー 7"/>
          <p:cNvSpPr txBox="1">
            <a:spLocks/>
          </p:cNvSpPr>
          <p:nvPr/>
        </p:nvSpPr>
        <p:spPr>
          <a:xfrm>
            <a:off x="611560" y="1772816"/>
            <a:ext cx="7776864" cy="417646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1" sz="2900" kern="120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1" sz="2600" kern="120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1" sz="2300" kern="120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1" sz="2000" kern="120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1" sz="2000" kern="1200">
                <a:solidFill>
                  <a:schemeClr val="tx1"/>
                </a:solidFill>
                <a:latin typeface="メイリオ"/>
                <a:ea typeface="メイリオ"/>
                <a:cs typeface="メイリオ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1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1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1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1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ja-JP" altLang="en-US" sz="2400" dirty="0" smtClean="0"/>
              <a:t>第</a:t>
            </a:r>
            <a:r>
              <a:rPr lang="en-US" altLang="ja-JP" sz="2400" dirty="0" smtClean="0"/>
              <a:t>7</a:t>
            </a:r>
            <a:r>
              <a:rPr lang="ja-JP" altLang="en-US" sz="2400" dirty="0" smtClean="0"/>
              <a:t>回定例研究</a:t>
            </a:r>
            <a:r>
              <a:rPr lang="ja-JP" altLang="en-US" sz="2400" dirty="0" smtClean="0"/>
              <a:t>部</a:t>
            </a:r>
            <a:r>
              <a:rPr lang="ja-JP" altLang="en-US" sz="2400" dirty="0" smtClean="0"/>
              <a:t>会</a:t>
            </a:r>
            <a:r>
              <a:rPr lang="en-US" altLang="ja-JP" sz="2400" dirty="0" smtClean="0"/>
              <a:t> 1</a:t>
            </a:r>
            <a:r>
              <a:rPr lang="ja-JP" altLang="en-US" sz="2400" dirty="0" smtClean="0"/>
              <a:t>月</a:t>
            </a:r>
            <a:r>
              <a:rPr lang="en-US" altLang="ja-JP" sz="2400" dirty="0" smtClean="0"/>
              <a:t>23</a:t>
            </a:r>
            <a:r>
              <a:rPr lang="ja-JP" altLang="en-US" sz="2400" dirty="0" smtClean="0"/>
              <a:t>日</a:t>
            </a:r>
            <a:endParaRPr lang="en-US" altLang="ja-JP" sz="2400" dirty="0" smtClean="0"/>
          </a:p>
          <a:p>
            <a:pPr marL="0" indent="0">
              <a:buFont typeface="Wingdings"/>
              <a:buNone/>
            </a:pPr>
            <a:endParaRPr lang="en-US" altLang="ja-JP" sz="2400" dirty="0" smtClean="0">
              <a:solidFill>
                <a:srgbClr val="FF0000"/>
              </a:solidFill>
            </a:endParaRPr>
          </a:p>
          <a:p>
            <a:r>
              <a:rPr lang="ja-JP" altLang="en-US" sz="2400" dirty="0" smtClean="0"/>
              <a:t>プレイヤー・</a:t>
            </a:r>
            <a:r>
              <a:rPr lang="ja-JP" altLang="en-US" sz="2400" dirty="0" smtClean="0"/>
              <a:t>インタビュー</a:t>
            </a:r>
            <a:endParaRPr lang="en-US" altLang="ja-JP" sz="2400" dirty="0" smtClean="0"/>
          </a:p>
          <a:p>
            <a:pPr marL="365760" lvl="1" indent="0">
              <a:buNone/>
            </a:pPr>
            <a:r>
              <a:rPr lang="ja-JP" altLang="en-US" sz="2400" dirty="0"/>
              <a:t>川村行治様</a:t>
            </a:r>
            <a:endParaRPr lang="en-US" altLang="ja-JP" sz="2400" dirty="0"/>
          </a:p>
          <a:p>
            <a:pPr marL="640080" lvl="2" indent="0">
              <a:buFont typeface="Wingdings 2"/>
              <a:buNone/>
            </a:pPr>
            <a:r>
              <a:rPr lang="ja-JP" altLang="en-US" sz="1800" dirty="0" smtClean="0"/>
              <a:t>ロケッコ</a:t>
            </a:r>
            <a:r>
              <a:rPr lang="en-US" altLang="ja-JP" sz="1800" dirty="0" smtClean="0"/>
              <a:t> from </a:t>
            </a:r>
            <a:r>
              <a:rPr lang="en-US" altLang="ja-JP" sz="1800" dirty="0" err="1"/>
              <a:t>L</a:t>
            </a:r>
            <a:r>
              <a:rPr lang="en-US" altLang="ja-JP" sz="1800" dirty="0" err="1" smtClean="0"/>
              <a:t>ocaco</a:t>
            </a:r>
            <a:r>
              <a:rPr lang="en-US" altLang="ja-JP" sz="1800" dirty="0" smtClean="0"/>
              <a:t> </a:t>
            </a:r>
            <a:r>
              <a:rPr lang="en-US" altLang="ja-JP" sz="1800" dirty="0" err="1" smtClean="0"/>
              <a:t>inc.</a:t>
            </a:r>
            <a:r>
              <a:rPr lang="en-US" altLang="ja-JP" sz="1800" dirty="0"/>
              <a:t> </a:t>
            </a:r>
            <a:r>
              <a:rPr lang="ja-JP" altLang="en-US" sz="1800" dirty="0" smtClean="0"/>
              <a:t>代表取締役</a:t>
            </a:r>
            <a:endParaRPr lang="en-US" altLang="ja-JP" sz="1800" dirty="0"/>
          </a:p>
          <a:p>
            <a:pPr marL="640080" lvl="2" indent="0">
              <a:buFont typeface="Wingdings 2"/>
              <a:buNone/>
            </a:pPr>
            <a:r>
              <a:rPr lang="ja-JP" altLang="en-US" sz="1800" dirty="0" smtClean="0"/>
              <a:t>株式会社インセクト・マイクロエージェンシー</a:t>
            </a:r>
            <a:r>
              <a:rPr lang="en-US" altLang="ja-JP" sz="1800" dirty="0" smtClean="0"/>
              <a:t> </a:t>
            </a:r>
            <a:r>
              <a:rPr lang="ja-JP" altLang="en-US" sz="1800" dirty="0" smtClean="0"/>
              <a:t>代表取締役</a:t>
            </a:r>
            <a:endParaRPr lang="en-US" altLang="ja-JP" sz="1800" dirty="0" smtClean="0"/>
          </a:p>
        </p:txBody>
      </p:sp>
    </p:spTree>
    <p:extLst>
      <p:ext uri="{BB962C8B-B14F-4D97-AF65-F5344CB8AC3E}">
        <p14:creationId xmlns:p14="http://schemas.microsoft.com/office/powerpoint/2010/main" val="3101177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 smtClean="0"/>
              <a:t>川村さんの</a:t>
            </a:r>
            <a:r>
              <a:rPr lang="ja-JP" altLang="en-US" sz="3600" dirty="0" smtClean="0"/>
              <a:t>著名</a:t>
            </a:r>
            <a:r>
              <a:rPr lang="ja-JP" altLang="en-US" sz="3600" dirty="0"/>
              <a:t>事例の</a:t>
            </a:r>
            <a:r>
              <a:rPr lang="en-US" altLang="ja-JP" sz="3600" dirty="0"/>
              <a:t>1</a:t>
            </a:r>
            <a:r>
              <a:rPr lang="ja-JP" altLang="en-US" sz="3600" dirty="0" smtClean="0"/>
              <a:t>つ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612648" y="1916832"/>
            <a:ext cx="8153400" cy="4565104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一般的なスポーツジム</a:t>
            </a:r>
            <a:endParaRPr kumimoji="1" lang="en-US" altLang="ja-JP" dirty="0" smtClean="0"/>
          </a:p>
          <a:p>
            <a:pPr marL="320040" lvl="1" indent="0">
              <a:buNone/>
            </a:pPr>
            <a:r>
              <a:rPr lang="ja-JP" altLang="en-US" dirty="0" smtClean="0"/>
              <a:t>老年・特徴なし・田舎・・・</a:t>
            </a:r>
            <a:endParaRPr lang="en-US" altLang="ja-JP" dirty="0" smtClean="0"/>
          </a:p>
          <a:p>
            <a:pPr marL="320040" lvl="1" indent="0">
              <a:buNone/>
            </a:pPr>
            <a:endParaRPr lang="en-US" altLang="ja-JP" dirty="0"/>
          </a:p>
          <a:p>
            <a:r>
              <a:rPr lang="ja-JP" altLang="en-US" dirty="0" smtClean="0"/>
              <a:t>本来の店舗価値を取り戻すために</a:t>
            </a:r>
            <a:endParaRPr lang="en-US" altLang="ja-JP" dirty="0" smtClean="0"/>
          </a:p>
          <a:p>
            <a:r>
              <a:rPr lang="ja-JP" altLang="en-US" dirty="0"/>
              <a:t>自社媒体を</a:t>
            </a:r>
            <a:r>
              <a:rPr lang="ja-JP" altLang="en-US" dirty="0" smtClean="0"/>
              <a:t>使っ</a:t>
            </a:r>
            <a:r>
              <a:rPr lang="ja-JP" altLang="en-US" dirty="0" smtClean="0"/>
              <a:t>て</a:t>
            </a:r>
            <a:r>
              <a:rPr lang="ja-JP" altLang="en-US" dirty="0" smtClean="0"/>
              <a:t>施設</a:t>
            </a:r>
            <a:r>
              <a:rPr lang="ja-JP" altLang="en-US" dirty="0"/>
              <a:t>全体を</a:t>
            </a:r>
            <a:r>
              <a:rPr lang="ja-JP" altLang="en-US" dirty="0" smtClean="0"/>
              <a:t>プロモーション</a:t>
            </a:r>
            <a:endParaRPr lang="en-US" altLang="ja-JP" dirty="0" smtClean="0"/>
          </a:p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982546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結果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612648" y="1916832"/>
            <a:ext cx="8153400" cy="4565104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「ステータスが上がった！」</a:t>
            </a:r>
            <a:endParaRPr lang="en-US" altLang="ja-JP" dirty="0" smtClean="0"/>
          </a:p>
          <a:p>
            <a:r>
              <a:rPr lang="ja-JP" altLang="en-US" dirty="0" smtClean="0"/>
              <a:t>「ファッショナブルになった」「</a:t>
            </a:r>
            <a:r>
              <a:rPr lang="en-US" altLang="ja-JP" dirty="0" smtClean="0"/>
              <a:t>Cool!</a:t>
            </a:r>
            <a:r>
              <a:rPr lang="ja-JP" altLang="en-US" dirty="0" smtClean="0"/>
              <a:t>」</a:t>
            </a: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ja-JP" altLang="en-US" dirty="0" smtClean="0"/>
              <a:t>若い人が来るようになった</a:t>
            </a:r>
            <a:endParaRPr lang="en-US" altLang="ja-JP" dirty="0" smtClean="0"/>
          </a:p>
          <a:p>
            <a:r>
              <a:rPr lang="ja-JP" altLang="en-US" dirty="0" smtClean="0"/>
              <a:t>退会が「ぴぃたっ！」と止まり誰もやめない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599954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大切なこと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612648" y="1957536"/>
            <a:ext cx="8153400" cy="4495800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価値を投影する</a:t>
            </a:r>
            <a:endParaRPr kumimoji="1" lang="en-US" altLang="ja-JP" dirty="0" smtClean="0"/>
          </a:p>
          <a:p>
            <a:pPr marL="365760" lvl="1" indent="0">
              <a:buNone/>
            </a:pPr>
            <a:r>
              <a:rPr lang="ja-JP" altLang="en-US" dirty="0" smtClean="0"/>
              <a:t>衛生・安全・人々・サービス・理念を映像表現</a:t>
            </a:r>
            <a:endParaRPr lang="en-US" altLang="ja-JP" dirty="0" smtClean="0"/>
          </a:p>
          <a:p>
            <a:pPr marL="365760" lvl="1" indent="0">
              <a:buNone/>
            </a:pPr>
            <a:endParaRPr kumimoji="1" lang="en-US" altLang="ja-JP" dirty="0"/>
          </a:p>
          <a:p>
            <a:r>
              <a:rPr lang="ja-JP" altLang="en-US" dirty="0" smtClean="0"/>
              <a:t>利用者に関わりがある情報を提供する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ja-JP" altLang="en-US" dirty="0" smtClean="0"/>
              <a:t>現場スタッフ＋商品で、プロモーションする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コンテンツの</a:t>
            </a:r>
            <a:r>
              <a:rPr lang="en-US" altLang="ja-JP" dirty="0" smtClean="0"/>
              <a:t>Update</a:t>
            </a:r>
            <a:r>
              <a:rPr lang="ja-JP" altLang="en-US" dirty="0" smtClean="0"/>
              <a:t>頻度を増やす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 smtClean="0"/>
              <a:t>創る人・</a:t>
            </a:r>
            <a:r>
              <a:rPr lang="ja-JP" altLang="en-US" dirty="0"/>
              <a:t>作る人・</a:t>
            </a:r>
            <a:r>
              <a:rPr lang="ja-JP" altLang="en-US" dirty="0" smtClean="0"/>
              <a:t>造る人を増やす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22284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2</a:t>
            </a:r>
            <a:r>
              <a:rPr lang="ja-JP" altLang="en-US" sz="3600" dirty="0" smtClean="0"/>
              <a:t>月</a:t>
            </a:r>
            <a:r>
              <a:rPr lang="ja-JP" altLang="en-US" sz="3600" dirty="0" smtClean="0"/>
              <a:t>・</a:t>
            </a:r>
            <a:r>
              <a:rPr lang="en-US" altLang="ja-JP" sz="3600" dirty="0" smtClean="0"/>
              <a:t>3</a:t>
            </a:r>
            <a:r>
              <a:rPr lang="ja-JP" altLang="en-US" sz="3600" dirty="0" smtClean="0"/>
              <a:t>月</a:t>
            </a:r>
            <a:r>
              <a:rPr lang="ja-JP" altLang="en-US" sz="3600" dirty="0" smtClean="0"/>
              <a:t>の</a:t>
            </a:r>
            <a:r>
              <a:rPr kumimoji="1" lang="ja-JP" altLang="en-US" sz="3600" dirty="0" smtClean="0"/>
              <a:t>活動予定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612648" y="1816224"/>
            <a:ext cx="8279832" cy="3989040"/>
          </a:xfrm>
        </p:spPr>
        <p:txBody>
          <a:bodyPr>
            <a:normAutofit/>
          </a:bodyPr>
          <a:lstStyle/>
          <a:p>
            <a:r>
              <a:rPr lang="ja-JP" altLang="en-US" sz="2800" dirty="0" smtClean="0"/>
              <a:t>定例研究会</a:t>
            </a:r>
            <a:endParaRPr lang="en-US" altLang="ja-JP" sz="2800" dirty="0" smtClean="0"/>
          </a:p>
          <a:p>
            <a:pPr marL="320040" lvl="1" indent="0">
              <a:buNone/>
            </a:pPr>
            <a:r>
              <a:rPr lang="ja-JP" altLang="en-US" sz="2000" dirty="0" smtClean="0"/>
              <a:t>第</a:t>
            </a:r>
            <a:r>
              <a:rPr lang="en-US" altLang="ja-JP" sz="2000" dirty="0" smtClean="0"/>
              <a:t>8</a:t>
            </a:r>
            <a:r>
              <a:rPr lang="ja-JP" altLang="en-US" sz="2000" dirty="0" smtClean="0"/>
              <a:t>回：</a:t>
            </a:r>
            <a:r>
              <a:rPr lang="en-US" altLang="ja-JP" sz="2000" dirty="0" smtClean="0"/>
              <a:t>2</a:t>
            </a:r>
            <a:r>
              <a:rPr lang="ja-JP" altLang="en-US" sz="2000" dirty="0" smtClean="0"/>
              <a:t>月</a:t>
            </a:r>
            <a:r>
              <a:rPr lang="en-US" altLang="ja-JP" sz="2000" dirty="0" smtClean="0"/>
              <a:t>25</a:t>
            </a:r>
            <a:r>
              <a:rPr lang="ja-JP" altLang="en-US" sz="2000" dirty="0" smtClean="0"/>
              <a:t>日</a:t>
            </a:r>
            <a:r>
              <a:rPr lang="ja-JP" altLang="en-US" sz="2000" dirty="0" smtClean="0"/>
              <a:t>に開催予定</a:t>
            </a:r>
            <a:endParaRPr lang="en-US" altLang="ja-JP" sz="2000" dirty="0" smtClean="0"/>
          </a:p>
          <a:p>
            <a:pPr marL="320040" lvl="1" indent="0">
              <a:buNone/>
            </a:pPr>
            <a:endParaRPr lang="en-US" altLang="ja-JP" sz="2100" dirty="0"/>
          </a:p>
          <a:p>
            <a:r>
              <a:rPr lang="ja-JP" altLang="en-US" sz="2800" dirty="0"/>
              <a:t>研究</a:t>
            </a:r>
            <a:r>
              <a:rPr lang="ja-JP" altLang="en-US" sz="2800" dirty="0" smtClean="0"/>
              <a:t>報告書</a:t>
            </a:r>
            <a:r>
              <a:rPr lang="ja-JP" altLang="en-US" sz="2800" dirty="0" smtClean="0"/>
              <a:t>のプラン</a:t>
            </a:r>
            <a:endParaRPr lang="en-US" altLang="ja-JP" sz="2800" dirty="0" smtClean="0"/>
          </a:p>
          <a:p>
            <a:pPr marL="365760" lvl="1" indent="0">
              <a:buNone/>
            </a:pPr>
            <a:r>
              <a:rPr lang="ja-JP" altLang="en-US" sz="2500" dirty="0" smtClean="0"/>
              <a:t>これまで</a:t>
            </a:r>
            <a:r>
              <a:rPr lang="ja-JP" altLang="en-US" sz="2500" dirty="0" smtClean="0"/>
              <a:t>の</a:t>
            </a:r>
            <a:r>
              <a:rPr lang="ja-JP" altLang="en-US" sz="2500" dirty="0" smtClean="0"/>
              <a:t>インタビュー</a:t>
            </a:r>
            <a:r>
              <a:rPr lang="ja-JP" altLang="en-US" sz="2500" dirty="0" smtClean="0"/>
              <a:t>・ロケハン</a:t>
            </a:r>
            <a:r>
              <a:rPr lang="ja-JP" altLang="en-US" sz="2500" dirty="0" smtClean="0"/>
              <a:t>のまとめ</a:t>
            </a:r>
            <a:endParaRPr lang="en-US" altLang="ja-JP" sz="2500" dirty="0" smtClean="0"/>
          </a:p>
          <a:p>
            <a:pPr marL="365760" lvl="1" indent="0">
              <a:buNone/>
            </a:pPr>
            <a:r>
              <a:rPr lang="ja-JP" altLang="en-US" sz="2500" dirty="0" smtClean="0"/>
              <a:t>筋書きづくり</a:t>
            </a:r>
            <a:endParaRPr lang="en-US" altLang="ja-JP" sz="2500" dirty="0" smtClean="0"/>
          </a:p>
          <a:p>
            <a:pPr marL="365760" lvl="1" indent="0">
              <a:buNone/>
            </a:pPr>
            <a:r>
              <a:rPr lang="ja-JP" altLang="en-US" sz="2500" dirty="0" smtClean="0"/>
              <a:t>執筆・発行スケジュールと分担</a:t>
            </a:r>
            <a:endParaRPr lang="en-US" altLang="ja-JP" sz="2500" dirty="0" smtClean="0"/>
          </a:p>
          <a:p>
            <a:pPr marL="365760" lvl="1" indent="0">
              <a:buNone/>
            </a:pPr>
            <a:endParaRPr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491964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 smtClean="0">
                <a:solidFill>
                  <a:srgbClr val="A6A6A6"/>
                </a:solidFill>
              </a:rPr>
              <a:t>こうすれば</a:t>
            </a:r>
            <a:r>
              <a:rPr lang="ja-JP" altLang="en-US" sz="3600" dirty="0" smtClean="0">
                <a:solidFill>
                  <a:srgbClr val="A6A6A6"/>
                </a:solidFill>
              </a:rPr>
              <a:t>うまく</a:t>
            </a:r>
            <a:r>
              <a:rPr lang="ja-JP" altLang="en-US" sz="3600" dirty="0">
                <a:solidFill>
                  <a:srgbClr val="A6A6A6"/>
                </a:solidFill>
              </a:rPr>
              <a:t>いく</a:t>
            </a:r>
            <a:r>
              <a:rPr lang="ja-JP" altLang="en-US" sz="3600" dirty="0" smtClean="0">
                <a:solidFill>
                  <a:srgbClr val="A6A6A6"/>
                </a:solidFill>
              </a:rPr>
              <a:t>サイネージ</a:t>
            </a:r>
            <a:endParaRPr kumimoji="1" lang="ja-JP" altLang="en-US" sz="3600" dirty="0">
              <a:solidFill>
                <a:srgbClr val="A6A6A6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720080" y="1772816"/>
            <a:ext cx="7740352" cy="4925144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１</a:t>
            </a:r>
            <a:r>
              <a:rPr lang="ja-JP" altLang="en-US" dirty="0">
                <a:solidFill>
                  <a:schemeClr val="bg1">
                    <a:lumMod val="65000"/>
                  </a:schemeClr>
                </a:solidFill>
              </a:rPr>
              <a:t>．市場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動向</a:t>
            </a:r>
            <a:endParaRPr lang="en-US" altLang="ja-JP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320040" lvl="1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これまでとこれから</a:t>
            </a:r>
            <a:endParaRPr lang="ja-JP" alt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２．インタビュー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やロケハンから見えてきたもの</a:t>
            </a:r>
            <a:endParaRPr lang="en-US" altLang="ja-JP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320040" lvl="1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市場調査会社への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インタビューから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見える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サイネージ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（分類論）</a:t>
            </a:r>
            <a:endParaRPr lang="ja-JP" alt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320040" lvl="1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ニッチ</a:t>
            </a:r>
            <a:r>
              <a:rPr lang="ja-JP" altLang="en-US" dirty="0">
                <a:solidFill>
                  <a:schemeClr val="bg1">
                    <a:lumMod val="65000"/>
                  </a:schemeClr>
                </a:solidFill>
              </a:rPr>
              <a:t>な市場のサイネージ（</a:t>
            </a:r>
            <a:r>
              <a:rPr lang="en-US" altLang="ja-JP" dirty="0">
                <a:solidFill>
                  <a:schemeClr val="bg1">
                    <a:lumMod val="65000"/>
                  </a:schemeClr>
                </a:solidFill>
              </a:rPr>
              <a:t>MCF)</a:t>
            </a:r>
            <a:r>
              <a:rPr lang="ja-JP" altLang="en-US" dirty="0">
                <a:solidFill>
                  <a:schemeClr val="bg1">
                    <a:lumMod val="65000"/>
                  </a:schemeClr>
                </a:solidFill>
              </a:rPr>
              <a:t>について（何の目的で展開したか）</a:t>
            </a:r>
          </a:p>
          <a:p>
            <a:pPr marL="320040" lvl="1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「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儲ける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ための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サイネージ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」と「おもてなのための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サイネージ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」</a:t>
            </a:r>
            <a:endParaRPr lang="ja-JP" alt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320040" lvl="1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店舗をよみがえらせた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サイネージ</a:t>
            </a:r>
            <a:endParaRPr lang="ja-JP" alt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320040" lvl="1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オフィス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を活性化させた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サイネージ</a:t>
            </a:r>
            <a:endParaRPr lang="en-US" altLang="ja-JP" dirty="0">
              <a:solidFill>
                <a:schemeClr val="bg1">
                  <a:lumMod val="65000"/>
                </a:schemeClr>
              </a:solidFill>
            </a:endParaRPr>
          </a:p>
          <a:p>
            <a:pPr marL="320040" lvl="1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自治体</a:t>
            </a:r>
            <a:r>
              <a:rPr lang="ja-JP" altLang="en-US" dirty="0">
                <a:solidFill>
                  <a:schemeClr val="bg1">
                    <a:lumMod val="65000"/>
                  </a:schemeClr>
                </a:solidFill>
              </a:rPr>
              <a:t>のサイネージ</a:t>
            </a:r>
          </a:p>
          <a:p>
            <a:pPr marL="320040" lvl="1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コンビニの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サイネージ</a:t>
            </a:r>
            <a:endParaRPr lang="en-US" altLang="ja-JP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３．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メディア</a:t>
            </a:r>
            <a:r>
              <a:rPr lang="ja-JP" altLang="en-US" dirty="0">
                <a:solidFill>
                  <a:schemeClr val="bg1">
                    <a:lumMod val="65000"/>
                  </a:schemeClr>
                </a:solidFill>
              </a:rPr>
              <a:t>としての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課題</a:t>
            </a:r>
            <a:endParaRPr lang="ja-JP" alt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４．成功の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キーファクター</a:t>
            </a:r>
            <a:endParaRPr lang="ja-JP" alt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320040" lvl="1" indent="0">
              <a:lnSpc>
                <a:spcPct val="120000"/>
              </a:lnSpc>
              <a:buNone/>
            </a:pP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こう</a:t>
            </a:r>
            <a:r>
              <a:rPr lang="ja-JP" altLang="en-US" dirty="0">
                <a:solidFill>
                  <a:schemeClr val="bg1">
                    <a:lumMod val="65000"/>
                  </a:schemeClr>
                </a:solidFill>
              </a:rPr>
              <a:t>すればうまく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いく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、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サイネージ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成功の</a:t>
            </a:r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</a:rPr>
              <a:t>X</a:t>
            </a:r>
            <a:r>
              <a:rPr lang="ja-JP" altLang="en-US" dirty="0" smtClean="0">
                <a:solidFill>
                  <a:schemeClr val="bg1">
                    <a:lumMod val="65000"/>
                  </a:schemeClr>
                </a:solidFill>
              </a:rPr>
              <a:t>箇条</a:t>
            </a:r>
            <a:endParaRPr lang="en-US" altLang="ja-JP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75656" y="2852936"/>
            <a:ext cx="579613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500" dirty="0" smtClean="0">
                <a:latin typeface="メイリオ"/>
                <a:ea typeface="メイリオ"/>
                <a:cs typeface="メイリオ"/>
              </a:rPr>
              <a:t>工事中</a:t>
            </a:r>
            <a:endParaRPr kumimoji="1" lang="ja-JP" altLang="en-US" sz="11500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434065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1" descr="logo_ds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2132856"/>
            <a:ext cx="2079625" cy="254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843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デザート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kumimoji="1" dirty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デザート.thmx</Template>
  <TotalTime>5239</TotalTime>
  <Words>321</Words>
  <Application>Microsoft Macintosh PowerPoint</Application>
  <PresentationFormat>画面に合わせる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デザート</vt:lpstr>
      <vt:lpstr>MaRKETING LABORATORY DIGITAL SIGNAGE CONSORTIUM</vt:lpstr>
      <vt:lpstr>活動状況</vt:lpstr>
      <vt:lpstr>川村さんの著名事例の1つ</vt:lpstr>
      <vt:lpstr>結果</vt:lpstr>
      <vt:lpstr>大切なこと</vt:lpstr>
      <vt:lpstr>2月・3月の活動予定</vt:lpstr>
      <vt:lpstr>こうすればうまくいくサイネージ</vt:lpstr>
      <vt:lpstr>PowerPoint プレゼンテーション</vt:lpstr>
    </vt:vector>
  </TitlesOfParts>
  <Manager/>
  <Company>Cisco Systems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LABO WG of  DIGITAL SIGNAGE CONSORTIUM</dc:title>
  <dc:subject/>
  <dc:creator>Chikuse Takeshi</dc:creator>
  <cp:keywords/>
  <dc:description/>
  <cp:lastModifiedBy>Chikuse Takeshi</cp:lastModifiedBy>
  <cp:revision>280</cp:revision>
  <dcterms:created xsi:type="dcterms:W3CDTF">2013-05-22T06:10:58Z</dcterms:created>
  <dcterms:modified xsi:type="dcterms:W3CDTF">2014-02-18T21:48:42Z</dcterms:modified>
  <cp:category/>
</cp:coreProperties>
</file>