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60" r:id="rId5"/>
    <p:sldId id="261" r:id="rId6"/>
    <p:sldId id="259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4" cy="511731"/>
          </a:xfrm>
          <a:prstGeom prst="rect">
            <a:avLst/>
          </a:prstGeom>
        </p:spPr>
        <p:txBody>
          <a:bodyPr vert="horz" lIns="95448" tIns="47724" rIns="95448" bIns="477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4" cy="511731"/>
          </a:xfrm>
          <a:prstGeom prst="rect">
            <a:avLst/>
          </a:prstGeom>
        </p:spPr>
        <p:txBody>
          <a:bodyPr vert="horz" lIns="95448" tIns="47724" rIns="95448" bIns="47724" rtlCol="0"/>
          <a:lstStyle>
            <a:lvl1pPr algn="r">
              <a:defRPr sz="1300"/>
            </a:lvl1pPr>
          </a:lstStyle>
          <a:p>
            <a:fld id="{424995EA-92EB-4CC1-B096-A2BB5CA52706}" type="datetimeFigureOut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48" tIns="47724" rIns="95448" bIns="477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48" tIns="47724" rIns="95448" bIns="477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1731"/>
          </a:xfrm>
          <a:prstGeom prst="rect">
            <a:avLst/>
          </a:prstGeom>
        </p:spPr>
        <p:txBody>
          <a:bodyPr vert="horz" lIns="95448" tIns="47724" rIns="95448" bIns="477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1731"/>
          </a:xfrm>
          <a:prstGeom prst="rect">
            <a:avLst/>
          </a:prstGeom>
        </p:spPr>
        <p:txBody>
          <a:bodyPr vert="horz" lIns="95448" tIns="47724" rIns="95448" bIns="47724" rtlCol="0" anchor="b"/>
          <a:lstStyle>
            <a:lvl1pPr algn="r">
              <a:defRPr sz="1300"/>
            </a:lvl1pPr>
          </a:lstStyle>
          <a:p>
            <a:fld id="{E48530FC-769E-4DFE-91DF-5295219D044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530FC-769E-4DFE-91DF-5295219D0441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411760" y="6356350"/>
            <a:ext cx="4320480" cy="365125"/>
          </a:xfrm>
        </p:spPr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08-5936-49DA-9292-ECB94195CD01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C3F5-37B8-4443-9868-588FB986E93C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77809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411760" y="6356350"/>
            <a:ext cx="4320480" cy="365125"/>
          </a:xfrm>
        </p:spPr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596336" y="6356350"/>
            <a:ext cx="1090464" cy="365125"/>
          </a:xfrm>
        </p:spPr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C794-9BD7-4D0E-84CF-160184968399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9972-93AA-4D67-815B-CFF459D9CFF0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F3E7B-957F-469E-B0C4-2F8FD9C96947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B6728-FB2F-4975-8EED-E19696AF3AD3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C688-EDEB-4EE9-8EB4-9F04F8443DAF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63F7-1D26-4386-B2EF-E28EE6F9A7E5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05F0-0476-4377-966B-9B927372F652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05EC7-A1C1-4F5A-9DE1-E88BD26475C6}" type="datetime1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8A929-B39A-4FBE-8B07-CE1A4FF90BF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IGAS2011 </a:t>
            </a:r>
            <a:r>
              <a:rPr kumimoji="1" lang="ja-JP" altLang="en-US" dirty="0" smtClean="0"/>
              <a:t>特別企画のご案内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</a:t>
            </a:r>
            <a:r>
              <a:rPr lang="en-US" altLang="ja-JP" dirty="0" smtClean="0"/>
              <a:t>8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ja-JP" altLang="en-US" dirty="0" smtClean="0"/>
              <a:t>印刷</a:t>
            </a:r>
            <a:r>
              <a:rPr lang="ja-JP" altLang="en-US" dirty="0"/>
              <a:t>機材団体協議会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pic>
        <p:nvPicPr>
          <p:cNvPr id="7" name="図 6" descr="ロゴ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869160"/>
            <a:ext cx="1397000" cy="4572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259632" y="105273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デジタルサイネージコンソーシアム　御中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908720"/>
            <a:ext cx="5905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5292080" y="1412776"/>
            <a:ext cx="3600400" cy="3024336"/>
            <a:chOff x="5292080" y="1412776"/>
            <a:chExt cx="3600400" cy="3024336"/>
          </a:xfrm>
        </p:grpSpPr>
        <p:sp>
          <p:nvSpPr>
            <p:cNvPr id="25" name="角丸四角形 24"/>
            <p:cNvSpPr/>
            <p:nvPr/>
          </p:nvSpPr>
          <p:spPr>
            <a:xfrm>
              <a:off x="5292080" y="1412776"/>
              <a:ext cx="3600400" cy="30243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5292080" y="1412776"/>
              <a:ext cx="3600400" cy="3693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b="1" dirty="0" smtClean="0">
                  <a:solidFill>
                    <a:srgbClr val="000000"/>
                  </a:solidFill>
                  <a:latin typeface="+mn-ea"/>
                  <a:ea typeface="+mn-ea"/>
                </a:rPr>
                <a:t>IGAS</a:t>
              </a:r>
              <a:r>
                <a:rPr lang="ja-JP" altLang="en-US" b="1" dirty="0" err="1" smtClean="0">
                  <a:solidFill>
                    <a:srgbClr val="000000"/>
                  </a:solidFill>
                  <a:latin typeface="+mn-ea"/>
                  <a:ea typeface="+mn-ea"/>
                </a:rPr>
                <a:t>、</a:t>
              </a:r>
              <a:r>
                <a:rPr lang="en-US" altLang="ja-JP" b="1" dirty="0" smtClean="0">
                  <a:solidFill>
                    <a:srgbClr val="000000"/>
                  </a:solidFill>
                  <a:latin typeface="+mn-ea"/>
                  <a:ea typeface="+mn-ea"/>
                </a:rPr>
                <a:t>JGAS</a:t>
              </a:r>
              <a:r>
                <a:rPr lang="ja-JP" altLang="en-US" b="1" dirty="0" smtClean="0">
                  <a:solidFill>
                    <a:srgbClr val="000000"/>
                  </a:solidFill>
                  <a:latin typeface="+mn-ea"/>
                  <a:ea typeface="+mn-ea"/>
                </a:rPr>
                <a:t>の主催団体</a:t>
              </a:r>
              <a:endParaRPr lang="ja-JP" altLang="en-US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印刷機材団体協議会</a:t>
            </a:r>
            <a:endParaRPr kumimoji="1" lang="ja-JP" alt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9591" y="1845246"/>
            <a:ext cx="492443" cy="2663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eaVert" wrap="square" anchor="ctr" anchorCtr="1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+mn-ea"/>
                <a:ea typeface="+mn-ea"/>
              </a:rPr>
              <a:t>印刷機材団体協議会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1044575" y="2348880"/>
            <a:ext cx="3815877" cy="348399"/>
            <a:chOff x="1044575" y="2348880"/>
            <a:chExt cx="3815877" cy="348399"/>
          </a:xfrm>
        </p:grpSpPr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1403648" y="2348880"/>
              <a:ext cx="3456804" cy="3483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200" dirty="0">
                  <a:solidFill>
                    <a:srgbClr val="000000"/>
                  </a:solidFill>
                  <a:latin typeface="+mn-ea"/>
                  <a:ea typeface="+mn-ea"/>
                </a:rPr>
                <a:t>社団法人日本印刷産業機械工業会</a:t>
              </a: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1044575" y="2564904"/>
              <a:ext cx="358775" cy="15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1043608" y="2852936"/>
            <a:ext cx="3818309" cy="360040"/>
            <a:chOff x="1043608" y="2852936"/>
            <a:chExt cx="3818309" cy="360040"/>
          </a:xfrm>
        </p:grpSpPr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1403648" y="2852936"/>
              <a:ext cx="3458269" cy="36004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200" dirty="0">
                  <a:solidFill>
                    <a:srgbClr val="000000"/>
                  </a:solidFill>
                  <a:latin typeface="+mn-ea"/>
                  <a:ea typeface="+mn-ea"/>
                </a:rPr>
                <a:t>印刷機材輸入協議会</a:t>
              </a: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V="1">
              <a:off x="1043608" y="3068960"/>
              <a:ext cx="3603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1044873" y="3356992"/>
            <a:ext cx="3815579" cy="359593"/>
            <a:chOff x="1044873" y="3356992"/>
            <a:chExt cx="3815579" cy="359593"/>
          </a:xfrm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403648" y="3356992"/>
              <a:ext cx="3456804" cy="35959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200" dirty="0">
                  <a:solidFill>
                    <a:srgbClr val="000000"/>
                  </a:solidFill>
                  <a:latin typeface="+mn-ea"/>
                  <a:ea typeface="+mn-ea"/>
                </a:rPr>
                <a:t>印刷インキ工業会</a:t>
              </a: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V="1">
              <a:off x="1044873" y="3572892"/>
              <a:ext cx="358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1042988" y="3861048"/>
            <a:ext cx="3818929" cy="359593"/>
            <a:chOff x="1042988" y="3861048"/>
            <a:chExt cx="3818929" cy="359593"/>
          </a:xfrm>
        </p:grpSpPr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1403648" y="3861048"/>
              <a:ext cx="3458269" cy="35959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200" dirty="0">
                  <a:solidFill>
                    <a:srgbClr val="000000"/>
                  </a:solidFill>
                  <a:latin typeface="+mn-ea"/>
                  <a:ea typeface="+mn-ea"/>
                </a:rPr>
                <a:t>プリプレス＆デジタルプリンティング機材協議会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V="1">
              <a:off x="1042988" y="4077072"/>
              <a:ext cx="3603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1043607" y="1844824"/>
            <a:ext cx="2666034" cy="358775"/>
            <a:chOff x="1043607" y="1844824"/>
            <a:chExt cx="2666034" cy="358775"/>
          </a:xfrm>
        </p:grpSpPr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123728" y="1844824"/>
              <a:ext cx="1585913" cy="3587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dirty="0">
                  <a:solidFill>
                    <a:srgbClr val="000000"/>
                  </a:solidFill>
                  <a:latin typeface="+mn-ea"/>
                  <a:ea typeface="+mn-ea"/>
                </a:rPr>
                <a:t>事務局</a:t>
              </a: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1043607" y="2060848"/>
              <a:ext cx="108012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5292080" y="1971997"/>
            <a:ext cx="3600400" cy="138499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000000"/>
                </a:solidFill>
                <a:latin typeface="+mn-ea"/>
              </a:rPr>
              <a:t>協</a:t>
            </a:r>
            <a:r>
              <a:rPr lang="ja-JP" altLang="en-US" sz="1200" dirty="0" smtClean="0">
                <a:solidFill>
                  <a:srgbClr val="000000"/>
                </a:solidFill>
                <a:latin typeface="+mn-ea"/>
              </a:rPr>
              <a:t>議</a:t>
            </a:r>
            <a:r>
              <a:rPr lang="ja-JP" altLang="en-US" sz="1200" dirty="0" smtClean="0">
                <a:solidFill>
                  <a:srgbClr val="000000"/>
                </a:solidFill>
                <a:latin typeface="+mn-ea"/>
                <a:ea typeface="+mn-ea"/>
              </a:rPr>
              <a:t>会の目的</a:t>
            </a:r>
            <a:endParaRPr lang="ja-JP" altLang="en-US" sz="12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+mn-ea"/>
                <a:ea typeface="+mn-ea"/>
              </a:rPr>
              <a:t>印刷産業機材展の開催</a:t>
            </a:r>
            <a:endParaRPr lang="en-US" altLang="ja-JP" sz="12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+mn-ea"/>
                <a:ea typeface="+mn-ea"/>
              </a:rPr>
              <a:t>印刷産業機材供給団体共通問題の検討・処理</a:t>
            </a:r>
            <a:endParaRPr lang="en-US" altLang="ja-JP" sz="12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+mn-ea"/>
                <a:ea typeface="+mn-ea"/>
              </a:rPr>
              <a:t>関連団体との連絡・折衝</a:t>
            </a:r>
            <a:endParaRPr lang="en-US" altLang="ja-JP" sz="12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+mn-ea"/>
                <a:ea typeface="+mn-ea"/>
              </a:rPr>
              <a:t>その他目的を達成するために必要な事項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5292080" y="3523655"/>
            <a:ext cx="3600400" cy="76944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　</a:t>
            </a:r>
            <a:r>
              <a:rPr lang="en-US" altLang="ja-JP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IGAS: </a:t>
            </a:r>
            <a:r>
              <a:rPr lang="ja-JP" altLang="en-US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４大国際印刷展示会（</a:t>
            </a:r>
            <a:r>
              <a:rPr lang="en-US" altLang="ja-JP" sz="1100" dirty="0" err="1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drupa</a:t>
            </a:r>
            <a:r>
              <a:rPr lang="ja-JP" altLang="en-US" sz="1100" dirty="0" err="1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、</a:t>
            </a:r>
            <a:r>
              <a:rPr lang="en-US" altLang="ja-JP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Print</a:t>
            </a:r>
            <a:r>
              <a:rPr lang="ja-JP" altLang="en-US" sz="1100" dirty="0" err="1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、</a:t>
            </a:r>
            <a:r>
              <a:rPr lang="en-US" altLang="ja-JP" sz="1100" dirty="0" err="1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Ipex</a:t>
            </a:r>
            <a:r>
              <a:rPr lang="ja-JP" altLang="en-US" sz="1100" dirty="0" err="1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、</a:t>
            </a:r>
            <a:r>
              <a:rPr lang="en-US" altLang="ja-JP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IGAS</a:t>
            </a:r>
            <a:r>
              <a:rPr lang="ja-JP" altLang="en-US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）</a:t>
            </a:r>
          </a:p>
          <a:p>
            <a:pPr>
              <a:spcBef>
                <a:spcPct val="50000"/>
              </a:spcBef>
            </a:pPr>
            <a:r>
              <a:rPr lang="ja-JP" altLang="en-US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　</a:t>
            </a:r>
            <a:r>
              <a:rPr lang="en-US" altLang="ja-JP" sz="1100" dirty="0">
                <a:solidFill>
                  <a:srgbClr val="000000"/>
                </a:solidFill>
                <a:latin typeface="+mn-ea"/>
                <a:ea typeface="+mn-ea"/>
                <a:cs typeface="Arial Unicode MS" pitchFamily="50" charset="-128"/>
              </a:rPr>
              <a:t>JGAS: </a:t>
            </a:r>
            <a:r>
              <a:rPr lang="ja-JP" altLang="en-US" sz="1100" dirty="0">
                <a:solidFill>
                  <a:srgbClr val="000000"/>
                </a:solidFill>
                <a:latin typeface="+mn-ea"/>
                <a:ea typeface="+mn-ea"/>
              </a:rPr>
              <a:t>東南アジア最大級の印刷</a:t>
            </a:r>
            <a:r>
              <a:rPr lang="ja-JP" altLang="en-US" sz="1100" dirty="0" smtClean="0">
                <a:solidFill>
                  <a:srgbClr val="000000"/>
                </a:solidFill>
                <a:latin typeface="+mn-ea"/>
                <a:ea typeface="+mn-ea"/>
              </a:rPr>
              <a:t>展示会</a:t>
            </a:r>
            <a:endParaRPr lang="en-US" altLang="ja-JP" sz="110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algn="r">
              <a:spcBef>
                <a:spcPct val="50000"/>
              </a:spcBef>
            </a:pPr>
            <a:r>
              <a:rPr lang="ja-JP" altLang="en-US" sz="1100" dirty="0" smtClean="0">
                <a:solidFill>
                  <a:srgbClr val="CC0000"/>
                </a:solidFill>
                <a:latin typeface="+mn-ea"/>
                <a:ea typeface="+mn-ea"/>
                <a:cs typeface="Arial Unicode MS" pitchFamily="50" charset="-128"/>
              </a:rPr>
              <a:t>２年ごとに</a:t>
            </a:r>
            <a:r>
              <a:rPr lang="en-US" altLang="ja-JP" sz="1100" dirty="0" smtClean="0">
                <a:solidFill>
                  <a:srgbClr val="CC0000"/>
                </a:solidFill>
                <a:latin typeface="+mn-ea"/>
                <a:ea typeface="+mn-ea"/>
                <a:cs typeface="Arial Unicode MS" pitchFamily="50" charset="-128"/>
              </a:rPr>
              <a:t>IGAS</a:t>
            </a:r>
            <a:r>
              <a:rPr lang="ja-JP" altLang="en-US" sz="1100" dirty="0" smtClean="0">
                <a:solidFill>
                  <a:srgbClr val="CC0000"/>
                </a:solidFill>
                <a:latin typeface="+mn-ea"/>
                <a:ea typeface="+mn-ea"/>
                <a:cs typeface="Arial Unicode MS" pitchFamily="50" charset="-128"/>
              </a:rPr>
              <a:t>と</a:t>
            </a:r>
            <a:r>
              <a:rPr lang="en-US" altLang="ja-JP" sz="1100" dirty="0" smtClean="0">
                <a:solidFill>
                  <a:srgbClr val="CC0000"/>
                </a:solidFill>
                <a:latin typeface="+mn-ea"/>
                <a:ea typeface="+mn-ea"/>
                <a:cs typeface="Arial Unicode MS" pitchFamily="50" charset="-128"/>
              </a:rPr>
              <a:t>JGAS</a:t>
            </a:r>
            <a:r>
              <a:rPr lang="ja-JP" altLang="en-US" sz="1100" dirty="0" smtClean="0">
                <a:solidFill>
                  <a:srgbClr val="CC0000"/>
                </a:solidFill>
                <a:latin typeface="+mn-ea"/>
                <a:ea typeface="+mn-ea"/>
                <a:cs typeface="Arial Unicode MS" pitchFamily="50" charset="-128"/>
              </a:rPr>
              <a:t>を交互に開催</a:t>
            </a:r>
          </a:p>
        </p:txBody>
      </p:sp>
      <p:sp>
        <p:nvSpPr>
          <p:cNvPr id="18" name="テキスト ボックス 21"/>
          <p:cNvSpPr txBox="1">
            <a:spLocks noChangeArrowheads="1"/>
          </p:cNvSpPr>
          <p:nvPr/>
        </p:nvSpPr>
        <p:spPr bwMode="auto">
          <a:xfrm>
            <a:off x="539552" y="4789601"/>
            <a:ext cx="83529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ＭＳ Ｐゴシック" pitchFamily="50" charset="-128"/>
              </a:rPr>
              <a:t>会　</a:t>
            </a:r>
            <a:r>
              <a:rPr lang="en-US" altLang="ja-JP" sz="1200" dirty="0">
                <a:latin typeface="ＭＳ Ｐゴシック" pitchFamily="50" charset="-128"/>
              </a:rPr>
              <a:t> </a:t>
            </a:r>
            <a:r>
              <a:rPr lang="ja-JP" altLang="en-US" sz="1200" dirty="0">
                <a:latin typeface="ＭＳ Ｐゴシック" pitchFamily="50" charset="-128"/>
              </a:rPr>
              <a:t>長 ：小森　善</a:t>
            </a:r>
            <a:r>
              <a:rPr lang="ja-JP" altLang="en-US" sz="1200" dirty="0" smtClean="0">
                <a:latin typeface="ＭＳ Ｐゴシック" pitchFamily="50" charset="-128"/>
              </a:rPr>
              <a:t>治</a:t>
            </a:r>
            <a:r>
              <a:rPr lang="en-US" altLang="ja-JP" sz="1200" dirty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㈱小森</a:t>
            </a:r>
            <a:r>
              <a:rPr lang="ja-JP" altLang="en-US" sz="1200" dirty="0">
                <a:latin typeface="ＭＳ Ｐゴシック" pitchFamily="50" charset="-128"/>
              </a:rPr>
              <a:t>コーポレーション　代表取締役会長兼</a:t>
            </a:r>
            <a:r>
              <a:rPr lang="ja-JP" altLang="en-US" sz="1200" dirty="0" smtClean="0">
                <a:latin typeface="ＭＳ Ｐゴシック" pitchFamily="50" charset="-128"/>
              </a:rPr>
              <a:t>社長</a:t>
            </a:r>
            <a:r>
              <a:rPr lang="en-US" altLang="ja-JP" sz="1200" dirty="0" smtClean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（</a:t>
            </a:r>
            <a:r>
              <a:rPr lang="en-US" altLang="ja-JP" sz="1200" dirty="0">
                <a:latin typeface="ＭＳ Ｐゴシック" pitchFamily="50" charset="-128"/>
              </a:rPr>
              <a:t>(</a:t>
            </a:r>
            <a:r>
              <a:rPr lang="ja-JP" altLang="en-US" sz="1200" dirty="0">
                <a:latin typeface="ＭＳ Ｐゴシック" pitchFamily="50" charset="-128"/>
              </a:rPr>
              <a:t>社</a:t>
            </a:r>
            <a:r>
              <a:rPr lang="en-US" altLang="ja-JP" sz="1200" dirty="0">
                <a:latin typeface="ＭＳ Ｐゴシック" pitchFamily="50" charset="-128"/>
              </a:rPr>
              <a:t>)</a:t>
            </a:r>
            <a:r>
              <a:rPr lang="ja-JP" altLang="en-US" sz="1200" dirty="0">
                <a:latin typeface="ＭＳ Ｐゴシック" pitchFamily="50" charset="-128"/>
              </a:rPr>
              <a:t>日本印刷産業機械</a:t>
            </a:r>
            <a:r>
              <a:rPr lang="ja-JP" altLang="en-US" sz="1200" dirty="0" smtClean="0">
                <a:latin typeface="ＭＳ Ｐゴシック" pitchFamily="50" charset="-128"/>
              </a:rPr>
              <a:t>工業会　会長</a:t>
            </a:r>
            <a:r>
              <a:rPr lang="ja-JP" altLang="en-US" sz="1200" dirty="0">
                <a:latin typeface="ＭＳ Ｐゴシック" pitchFamily="50" charset="-128"/>
              </a:rPr>
              <a:t>）</a:t>
            </a:r>
            <a:endParaRPr lang="en-US" altLang="ja-JP" sz="1200" dirty="0">
              <a:latin typeface="ＭＳ Ｐゴシック" pitchFamily="50" charset="-128"/>
            </a:endParaRPr>
          </a:p>
          <a:p>
            <a:r>
              <a:rPr lang="ja-JP" altLang="en-US" sz="1200" dirty="0">
                <a:latin typeface="ＭＳ Ｐゴシック" pitchFamily="50" charset="-128"/>
              </a:rPr>
              <a:t>副会長 </a:t>
            </a:r>
            <a:r>
              <a:rPr lang="ja-JP" altLang="en-US" sz="1200" dirty="0" smtClean="0">
                <a:latin typeface="ＭＳ Ｐゴシック" pitchFamily="50" charset="-128"/>
              </a:rPr>
              <a:t>：</a:t>
            </a:r>
            <a:r>
              <a:rPr lang="ja-JP" altLang="en-US" sz="1200" dirty="0" smtClean="0">
                <a:latin typeface="ＭＳ Ｐゴシック" pitchFamily="50" charset="-128"/>
              </a:rPr>
              <a:t>樋口　恭司</a:t>
            </a:r>
            <a:r>
              <a:rPr lang="en-US" altLang="ja-JP" sz="1200" dirty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社団法人日本印刷産業機械工業会専務理事</a:t>
            </a:r>
            <a:endParaRPr lang="en-US" altLang="ja-JP" sz="1200" dirty="0" smtClean="0">
              <a:latin typeface="ＭＳ Ｐゴシック" pitchFamily="50" charset="-128"/>
            </a:endParaRPr>
          </a:p>
          <a:p>
            <a:r>
              <a:rPr lang="ja-JP" altLang="en-US" sz="1200" dirty="0" smtClean="0">
                <a:latin typeface="ＭＳ Ｐゴシック" pitchFamily="50" charset="-128"/>
              </a:rPr>
              <a:t>　　　　　：山本</a:t>
            </a:r>
            <a:r>
              <a:rPr lang="ja-JP" altLang="en-US" sz="1200" dirty="0">
                <a:latin typeface="ＭＳ Ｐゴシック" pitchFamily="50" charset="-128"/>
              </a:rPr>
              <a:t>　幸</a:t>
            </a:r>
            <a:r>
              <a:rPr lang="ja-JP" altLang="en-US" sz="1200" dirty="0" smtClean="0">
                <a:latin typeface="ＭＳ Ｐゴシック" pitchFamily="50" charset="-128"/>
              </a:rPr>
              <a:t>平</a:t>
            </a:r>
            <a:r>
              <a:rPr lang="en-US" altLang="ja-JP" sz="1200" dirty="0" smtClean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ハイデルベルグ</a:t>
            </a:r>
            <a:r>
              <a:rPr lang="ja-JP" altLang="en-US" sz="1200" dirty="0">
                <a:latin typeface="ＭＳ Ｐゴシック" pitchFamily="50" charset="-128"/>
              </a:rPr>
              <a:t>・ジャパン㈱　代表取締役</a:t>
            </a:r>
            <a:r>
              <a:rPr lang="ja-JP" altLang="en-US" sz="1200" dirty="0" smtClean="0">
                <a:latin typeface="ＭＳ Ｐゴシック" pitchFamily="50" charset="-128"/>
              </a:rPr>
              <a:t>社長</a:t>
            </a:r>
            <a:r>
              <a:rPr lang="en-US" altLang="ja-JP" sz="1200" dirty="0" smtClean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（</a:t>
            </a:r>
            <a:r>
              <a:rPr lang="ja-JP" altLang="en-US" sz="1200" dirty="0">
                <a:latin typeface="ＭＳ Ｐゴシック" pitchFamily="50" charset="-128"/>
              </a:rPr>
              <a:t>印刷機材輸入協</a:t>
            </a:r>
            <a:r>
              <a:rPr lang="ja-JP" altLang="en-US" sz="1200" dirty="0" smtClean="0">
                <a:latin typeface="ＭＳ Ｐゴシック" pitchFamily="50" charset="-128"/>
              </a:rPr>
              <a:t>議会　会長</a:t>
            </a:r>
            <a:r>
              <a:rPr lang="ja-JP" altLang="en-US" sz="1200" dirty="0">
                <a:latin typeface="ＭＳ Ｐゴシック" pitchFamily="50" charset="-128"/>
              </a:rPr>
              <a:t>）</a:t>
            </a:r>
            <a:endParaRPr lang="en-US" altLang="ja-JP" sz="1200" dirty="0">
              <a:latin typeface="ＭＳ Ｐゴシック" pitchFamily="50" charset="-128"/>
            </a:endParaRPr>
          </a:p>
          <a:p>
            <a:r>
              <a:rPr lang="ja-JP" altLang="en-US" sz="1200" dirty="0" smtClean="0">
                <a:latin typeface="ＭＳ Ｐゴシック" pitchFamily="50" charset="-128"/>
              </a:rPr>
              <a:t>　　　　　：</a:t>
            </a:r>
            <a:r>
              <a:rPr lang="ja-JP" altLang="en-US" sz="1200" dirty="0" smtClean="0">
                <a:latin typeface="ＭＳ Ｐゴシック" pitchFamily="50" charset="-128"/>
              </a:rPr>
              <a:t>佐久間</a:t>
            </a:r>
            <a:r>
              <a:rPr lang="ja-JP" altLang="en-US" sz="1200" dirty="0">
                <a:latin typeface="ＭＳ Ｐゴシック" pitchFamily="50" charset="-128"/>
              </a:rPr>
              <a:t>　</a:t>
            </a:r>
            <a:r>
              <a:rPr lang="ja-JP" altLang="en-US" sz="1200" dirty="0" smtClean="0">
                <a:latin typeface="ＭＳ Ｐゴシック" pitchFamily="50" charset="-128"/>
              </a:rPr>
              <a:t>国雄</a:t>
            </a:r>
            <a:r>
              <a:rPr lang="en-US" altLang="ja-JP" sz="1200" dirty="0" smtClean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東洋インキ</a:t>
            </a:r>
            <a:r>
              <a:rPr lang="ja-JP" altLang="en-US" sz="1200" dirty="0">
                <a:latin typeface="ＭＳ Ｐゴシック" pitchFamily="50" charset="-128"/>
              </a:rPr>
              <a:t>製造㈱　代表取締役</a:t>
            </a:r>
            <a:r>
              <a:rPr lang="ja-JP" altLang="en-US" sz="1200" dirty="0" smtClean="0">
                <a:latin typeface="ＭＳ Ｐゴシック" pitchFamily="50" charset="-128"/>
              </a:rPr>
              <a:t>社長</a:t>
            </a:r>
            <a:r>
              <a:rPr lang="en-US" altLang="ja-JP" sz="1200" dirty="0" smtClean="0">
                <a:latin typeface="ＭＳ Ｐゴシック" pitchFamily="50" charset="-128"/>
              </a:rPr>
              <a:t>		</a:t>
            </a:r>
            <a:r>
              <a:rPr lang="ja-JP" altLang="en-US" sz="1200" dirty="0" smtClean="0">
                <a:latin typeface="ＭＳ Ｐゴシック" pitchFamily="50" charset="-128"/>
              </a:rPr>
              <a:t>（</a:t>
            </a:r>
            <a:r>
              <a:rPr lang="ja-JP" altLang="en-US" sz="1200" dirty="0">
                <a:latin typeface="ＭＳ Ｐゴシック" pitchFamily="50" charset="-128"/>
              </a:rPr>
              <a:t>印刷インキ</a:t>
            </a:r>
            <a:r>
              <a:rPr lang="ja-JP" altLang="en-US" sz="1200" dirty="0" smtClean="0">
                <a:latin typeface="ＭＳ Ｐゴシック" pitchFamily="50" charset="-128"/>
              </a:rPr>
              <a:t>工業会　会長</a:t>
            </a:r>
            <a:r>
              <a:rPr lang="ja-JP" altLang="en-US" sz="1200" dirty="0">
                <a:latin typeface="ＭＳ Ｐゴシック" pitchFamily="50" charset="-128"/>
              </a:rPr>
              <a:t>）</a:t>
            </a:r>
            <a:endParaRPr lang="en-US" altLang="ja-JP" sz="1200" dirty="0">
              <a:latin typeface="ＭＳ Ｐゴシック" pitchFamily="50" charset="-128"/>
            </a:endParaRPr>
          </a:p>
          <a:p>
            <a:r>
              <a:rPr lang="ja-JP" altLang="en-US" sz="1200" dirty="0">
                <a:latin typeface="ＭＳ Ｐゴシック" pitchFamily="50" charset="-128"/>
              </a:rPr>
              <a:t>　　　　　</a:t>
            </a:r>
            <a:r>
              <a:rPr lang="ja-JP" altLang="en-US" sz="1200" dirty="0" smtClean="0">
                <a:latin typeface="ＭＳ Ｐゴシック" pitchFamily="50" charset="-128"/>
              </a:rPr>
              <a:t>：渥美　守弘</a:t>
            </a:r>
            <a:r>
              <a:rPr lang="ja-JP" altLang="en-US" sz="1200" dirty="0">
                <a:latin typeface="ＭＳ Ｐゴシック" pitchFamily="50" charset="-128"/>
              </a:rPr>
              <a:t>　</a:t>
            </a:r>
            <a:r>
              <a:rPr lang="en-US" altLang="ja-JP" sz="1200" dirty="0">
                <a:latin typeface="ＭＳ Ｐゴシック" pitchFamily="50" charset="-128"/>
              </a:rPr>
              <a:t>	</a:t>
            </a:r>
            <a:r>
              <a:rPr lang="ja-JP" altLang="en-US" sz="1200" dirty="0" smtClean="0">
                <a:latin typeface="ＭＳ Ｐゴシック" pitchFamily="50" charset="-128"/>
              </a:rPr>
              <a:t>富士</a:t>
            </a:r>
            <a:r>
              <a:rPr lang="ja-JP" altLang="en-US" sz="1200" dirty="0">
                <a:latin typeface="ＭＳ Ｐゴシック" pitchFamily="50" charset="-128"/>
              </a:rPr>
              <a:t>フイルム㈱　</a:t>
            </a:r>
            <a:r>
              <a:rPr lang="ja-JP" altLang="en-US" sz="1200" dirty="0" smtClean="0">
                <a:latin typeface="ＭＳ Ｐゴシック" pitchFamily="50" charset="-128"/>
              </a:rPr>
              <a:t>執行役員</a:t>
            </a:r>
            <a:r>
              <a:rPr lang="ja-JP" altLang="en-US" sz="1200" dirty="0">
                <a:latin typeface="ＭＳ Ｐゴシック" pitchFamily="50" charset="-128"/>
              </a:rPr>
              <a:t>　</a:t>
            </a:r>
            <a:r>
              <a:rPr lang="en-US" altLang="ja-JP" sz="1200" dirty="0" smtClean="0">
                <a:latin typeface="ＭＳ Ｐゴシック" pitchFamily="50" charset="-128"/>
              </a:rPr>
              <a:t>		</a:t>
            </a:r>
            <a:r>
              <a:rPr lang="ja-JP" altLang="en-US" sz="1200" dirty="0" smtClean="0">
                <a:latin typeface="ＭＳ Ｐゴシック" pitchFamily="50" charset="-128"/>
              </a:rPr>
              <a:t>（</a:t>
            </a:r>
            <a:r>
              <a:rPr lang="ja-JP" altLang="en-US" sz="1200" dirty="0">
                <a:latin typeface="ＭＳ Ｐゴシック" pitchFamily="50" charset="-128"/>
              </a:rPr>
              <a:t>プリプレス＆デジタルプリンティング機材協</a:t>
            </a:r>
            <a:r>
              <a:rPr lang="ja-JP" altLang="en-US" sz="1200" dirty="0" smtClean="0">
                <a:latin typeface="ＭＳ Ｐゴシック" pitchFamily="50" charset="-128"/>
              </a:rPr>
              <a:t>議会　会長）</a:t>
            </a:r>
            <a:r>
              <a:rPr lang="ja-JP" altLang="en-US" sz="1200" dirty="0">
                <a:latin typeface="ＭＳ Ｐゴシック" pitchFamily="50" charset="-128"/>
              </a:rPr>
              <a:t>　　　　　</a:t>
            </a:r>
            <a:endParaRPr lang="ja-JP" altLang="en-US" dirty="0">
              <a:latin typeface="ＭＳ Ｐゴシック" pitchFamily="50" charset="-128"/>
            </a:endParaRPr>
          </a:p>
        </p:txBody>
      </p:sp>
      <p:pic>
        <p:nvPicPr>
          <p:cNvPr id="21" name="図 20" descr="ロゴ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1397000" cy="457200"/>
          </a:xfrm>
          <a:prstGeom prst="rect">
            <a:avLst/>
          </a:prstGeom>
        </p:spPr>
      </p:pic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JAPAN GRAPHIC ARTS SUPPLIERS COMMITTEE</a:t>
            </a:r>
            <a:endParaRPr kumimoji="1" lang="ja-JP" altLang="en-US" dirty="0"/>
          </a:p>
        </p:txBody>
      </p:sp>
      <p:sp>
        <p:nvSpPr>
          <p:cNvPr id="24" name="屈折矢印 23"/>
          <p:cNvSpPr/>
          <p:nvPr/>
        </p:nvSpPr>
        <p:spPr>
          <a:xfrm rot="16200000">
            <a:off x="3779912" y="1916832"/>
            <a:ext cx="360040" cy="504056"/>
          </a:xfrm>
          <a:prstGeom prst="bentUp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771800" y="1052736"/>
            <a:ext cx="360040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JAPAN   </a:t>
            </a:r>
            <a:r>
              <a:rPr lang="en-US" altLang="ja-JP" sz="1200" dirty="0"/>
              <a:t>GRAPHIC </a:t>
            </a:r>
            <a:r>
              <a:rPr lang="en-US" altLang="ja-JP" sz="1200" dirty="0" smtClean="0"/>
              <a:t>  ARTS   SUPPLIERS   COMMITTEE</a:t>
            </a:r>
            <a:endParaRPr lang="ja-JP" altLang="en-US" sz="12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17" grpId="0"/>
      <p:bldP spid="18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レーム (半分) 21"/>
          <p:cNvSpPr/>
          <p:nvPr/>
        </p:nvSpPr>
        <p:spPr>
          <a:xfrm rot="13417847">
            <a:off x="758846" y="1614239"/>
            <a:ext cx="3004863" cy="2919488"/>
          </a:xfrm>
          <a:prstGeom prst="half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/>
              <a:t>Print your Future!</a:t>
            </a:r>
            <a:br>
              <a:rPr lang="en-US" altLang="ja-JP" b="1" dirty="0"/>
            </a:br>
            <a:r>
              <a:rPr lang="ja-JP" altLang="en-US" b="1" dirty="0" smtClean="0">
                <a:solidFill>
                  <a:schemeClr val="tx1"/>
                </a:solidFill>
              </a:rPr>
              <a:t>－印刷は環境と共に進化する－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899592" y="1952838"/>
            <a:ext cx="432048" cy="1656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 anchorCtr="1"/>
          <a:lstStyle/>
          <a:p>
            <a:pPr algn="ctr"/>
            <a:r>
              <a:rPr kumimoji="1" lang="ja-JP" altLang="en-US" dirty="0" smtClean="0"/>
              <a:t>市場環境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051720" y="1952838"/>
            <a:ext cx="432048" cy="16561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 anchorCtr="1"/>
          <a:lstStyle/>
          <a:p>
            <a:pPr algn="ctr"/>
            <a:r>
              <a:rPr lang="ja-JP" altLang="en-US" dirty="0"/>
              <a:t>社会</a:t>
            </a:r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203848" y="1952838"/>
            <a:ext cx="432048" cy="16561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 anchorCtr="1"/>
          <a:lstStyle/>
          <a:p>
            <a:pPr algn="ctr"/>
            <a:r>
              <a:rPr lang="ja-JP" altLang="en-US" dirty="0"/>
              <a:t>自然</a:t>
            </a:r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403648" y="4941168"/>
            <a:ext cx="1872208" cy="72008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調和</a:t>
            </a:r>
            <a:endParaRPr kumimoji="1" lang="ja-JP" altLang="en-US" b="1" dirty="0"/>
          </a:p>
        </p:txBody>
      </p:sp>
      <p:sp>
        <p:nvSpPr>
          <p:cNvPr id="12" name="左右矢印 11"/>
          <p:cNvSpPr/>
          <p:nvPr/>
        </p:nvSpPr>
        <p:spPr>
          <a:xfrm>
            <a:off x="3419872" y="5013176"/>
            <a:ext cx="720080" cy="576064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>
            <a:off x="1007604" y="1340769"/>
            <a:ext cx="2556283" cy="2880321"/>
            <a:chOff x="1007604" y="1340769"/>
            <a:chExt cx="2556283" cy="2880321"/>
          </a:xfrm>
        </p:grpSpPr>
        <p:sp>
          <p:nvSpPr>
            <p:cNvPr id="13" name="上下矢印 12"/>
            <p:cNvSpPr/>
            <p:nvPr/>
          </p:nvSpPr>
          <p:spPr>
            <a:xfrm rot="5400000">
              <a:off x="2627784" y="2456894"/>
              <a:ext cx="432048" cy="576064"/>
            </a:xfrm>
            <a:prstGeom prst="up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上下矢印 13"/>
            <p:cNvSpPr/>
            <p:nvPr/>
          </p:nvSpPr>
          <p:spPr>
            <a:xfrm rot="5400000">
              <a:off x="1475656" y="2456894"/>
              <a:ext cx="432048" cy="576064"/>
            </a:xfrm>
            <a:prstGeom prst="upDownArrow">
              <a:avLst>
                <a:gd name="adj1" fmla="val 67885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 rot="16200000">
              <a:off x="845585" y="1502788"/>
              <a:ext cx="2880321" cy="2556283"/>
              <a:chOff x="1043608" y="1988840"/>
              <a:chExt cx="2880321" cy="2376264"/>
            </a:xfrm>
          </p:grpSpPr>
          <p:sp>
            <p:nvSpPr>
              <p:cNvPr id="15" name="右カーブ矢印 14"/>
              <p:cNvSpPr/>
              <p:nvPr/>
            </p:nvSpPr>
            <p:spPr>
              <a:xfrm>
                <a:off x="1043608" y="2060848"/>
                <a:ext cx="576064" cy="2304256"/>
              </a:xfrm>
              <a:prstGeom prst="curved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右カーブ矢印 15"/>
              <p:cNvSpPr/>
              <p:nvPr/>
            </p:nvSpPr>
            <p:spPr>
              <a:xfrm rot="10800000">
                <a:off x="3347865" y="1988840"/>
                <a:ext cx="576064" cy="2304256"/>
              </a:xfrm>
              <a:prstGeom prst="curved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5292080" y="1772816"/>
            <a:ext cx="3209925" cy="4392488"/>
            <a:chOff x="5292080" y="1772816"/>
            <a:chExt cx="3209925" cy="4392488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92080" y="1772816"/>
              <a:ext cx="3209925" cy="439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角丸四角形 5"/>
            <p:cNvSpPr/>
            <p:nvPr/>
          </p:nvSpPr>
          <p:spPr>
            <a:xfrm>
              <a:off x="5292080" y="5661248"/>
              <a:ext cx="3168352" cy="50405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Print your Future!</a:t>
              </a:r>
            </a:p>
            <a:p>
              <a:pPr algn="ctr"/>
              <a:r>
                <a:rPr lang="ja-JP" altLang="en-US" sz="1200" b="1" dirty="0" smtClean="0">
                  <a:solidFill>
                    <a:schemeClr val="bg1"/>
                  </a:solidFill>
                </a:rPr>
                <a:t>－印刷は環境と共に進化する－</a:t>
              </a:r>
              <a:endParaRPr kumimoji="1" lang="ja-JP" alt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角丸四角形 22"/>
          <p:cNvSpPr/>
          <p:nvPr/>
        </p:nvSpPr>
        <p:spPr>
          <a:xfrm>
            <a:off x="7668344" y="260648"/>
            <a:ext cx="1080120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/>
              <a:t>統一テーマ</a:t>
            </a:r>
            <a:endParaRPr kumimoji="1" lang="ja-JP" altLang="en-US" sz="1400" dirty="0"/>
          </a:p>
        </p:txBody>
      </p:sp>
      <p:pic>
        <p:nvPicPr>
          <p:cNvPr id="24" name="図 23" descr="ロゴ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8640"/>
            <a:ext cx="1397000" cy="457200"/>
          </a:xfrm>
          <a:prstGeom prst="rect">
            <a:avLst/>
          </a:prstGeom>
        </p:spPr>
      </p:pic>
      <p:sp>
        <p:nvSpPr>
          <p:cNvPr id="11" name="円/楕円 10"/>
          <p:cNvSpPr/>
          <p:nvPr/>
        </p:nvSpPr>
        <p:spPr>
          <a:xfrm>
            <a:off x="4283968" y="4869160"/>
            <a:ext cx="1872208" cy="72008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明るい未来の創造</a:t>
            </a:r>
            <a:endParaRPr kumimoji="1" lang="ja-JP" altLang="en-US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" grpId="0" animBg="1"/>
      <p:bldP spid="8" grpId="0" animBg="1"/>
      <p:bldP spid="9" grpId="0" animBg="1"/>
      <p:bldP spid="10" grpId="0" animBg="1"/>
      <p:bldP spid="1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lum bright="60000" contrast="-80000"/>
          </a:blip>
          <a:srcRect/>
          <a:stretch>
            <a:fillRect/>
          </a:stretch>
        </p:blipFill>
        <p:spPr bwMode="auto">
          <a:xfrm>
            <a:off x="611560" y="1772816"/>
            <a:ext cx="798217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特別</a:t>
            </a:r>
            <a:r>
              <a:rPr lang="ja-JP" altLang="en-US" dirty="0" smtClean="0"/>
              <a:t>企画（出展募集中）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611560" y="1124744"/>
            <a:ext cx="7992888" cy="6480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「デジタルパブリッシング・サイネージ　パビリオン」</a:t>
            </a:r>
            <a:endParaRPr kumimoji="1" lang="ja-JP" altLang="en-US" sz="2400" b="1" dirty="0"/>
          </a:p>
        </p:txBody>
      </p:sp>
      <p:sp>
        <p:nvSpPr>
          <p:cNvPr id="7" name="ホームベース 6"/>
          <p:cNvSpPr/>
          <p:nvPr/>
        </p:nvSpPr>
        <p:spPr>
          <a:xfrm>
            <a:off x="611560" y="2348880"/>
            <a:ext cx="5112568" cy="79208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b="1" dirty="0" smtClean="0"/>
              <a:t>最新</a:t>
            </a:r>
            <a:r>
              <a:rPr lang="ja-JP" altLang="en-US" b="1" dirty="0"/>
              <a:t>のサービスや情報を来場者にむけて発信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11560" y="3429000"/>
            <a:ext cx="3240360" cy="7920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bg1"/>
                </a:solidFill>
                <a:latin typeface="+mn-ea"/>
              </a:rPr>
              <a:t>従来の印刷による情報伝達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ホームベース 10"/>
          <p:cNvSpPr/>
          <p:nvPr/>
        </p:nvSpPr>
        <p:spPr>
          <a:xfrm>
            <a:off x="3779912" y="5085184"/>
            <a:ext cx="4824536" cy="79208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ja-JP" altLang="en-US" b="1" dirty="0">
                <a:solidFill>
                  <a:schemeClr val="bg1"/>
                </a:solidFill>
                <a:latin typeface="+mn-ea"/>
              </a:rPr>
              <a:t>新しいビジネスターゲットとの出会いの場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2411760" y="4077072"/>
            <a:ext cx="5040560" cy="79208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ja-JP" altLang="en-US" b="1" dirty="0" smtClean="0">
                <a:solidFill>
                  <a:schemeClr val="bg1"/>
                </a:solidFill>
                <a:latin typeface="+mn-ea"/>
              </a:rPr>
              <a:t>進化するデジタル</a:t>
            </a:r>
            <a:r>
              <a:rPr lang="ja-JP" altLang="en-US" b="1" dirty="0">
                <a:solidFill>
                  <a:schemeClr val="bg1"/>
                </a:solidFill>
                <a:latin typeface="+mn-ea"/>
              </a:rPr>
              <a:t>・</a:t>
            </a:r>
            <a:r>
              <a:rPr lang="en-US" altLang="ja-JP" b="1" dirty="0">
                <a:solidFill>
                  <a:schemeClr val="bg1"/>
                </a:solidFill>
                <a:latin typeface="+mn-ea"/>
              </a:rPr>
              <a:t>IT</a:t>
            </a:r>
            <a:r>
              <a:rPr lang="ja-JP" altLang="en-US" b="1" dirty="0">
                <a:solidFill>
                  <a:schemeClr val="bg1"/>
                </a:solidFill>
                <a:latin typeface="+mn-ea"/>
              </a:rPr>
              <a:t>化のコラボレーションの場</a:t>
            </a:r>
          </a:p>
        </p:txBody>
      </p:sp>
      <p:pic>
        <p:nvPicPr>
          <p:cNvPr id="12" name="図 11" descr="ロゴ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8640"/>
            <a:ext cx="1397000" cy="457200"/>
          </a:xfrm>
          <a:prstGeom prst="rect">
            <a:avLst/>
          </a:prstGeom>
        </p:spPr>
      </p:pic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sp>
        <p:nvSpPr>
          <p:cNvPr id="16" name="加算記号 15"/>
          <p:cNvSpPr/>
          <p:nvPr/>
        </p:nvSpPr>
        <p:spPr>
          <a:xfrm>
            <a:off x="2987824" y="3933056"/>
            <a:ext cx="432048" cy="432048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916832"/>
            <a:ext cx="2849314" cy="207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>
          <a:xfrm>
            <a:off x="7812360" y="375884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 smtClean="0">
                <a:solidFill>
                  <a:schemeClr val="bg1"/>
                </a:solidFill>
              </a:rPr>
              <a:t>会場イメージ</a:t>
            </a:r>
            <a:endParaRPr kumimoji="1" lang="ja-JP" alt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7" grpId="0" animBg="1"/>
      <p:bldP spid="10" grpId="0" animBg="1"/>
      <p:bldP spid="11" grpId="0" animBg="1"/>
      <p:bldP spid="9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出展者向け動画撮影・配信サービス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655"/>
          </a:xfrm>
        </p:spPr>
        <p:txBody>
          <a:bodyPr>
            <a:normAutofit/>
          </a:bodyPr>
          <a:lstStyle/>
          <a:p>
            <a:r>
              <a:rPr kumimoji="1" lang="ja-JP" altLang="en-US" sz="2000" dirty="0" smtClean="0">
                <a:latin typeface="+mn-ea"/>
              </a:rPr>
              <a:t>新製品の</a:t>
            </a:r>
            <a:r>
              <a:rPr kumimoji="1" lang="en-US" altLang="ja-JP" sz="2000" dirty="0" smtClean="0">
                <a:latin typeface="+mn-ea"/>
              </a:rPr>
              <a:t>PR</a:t>
            </a:r>
            <a:r>
              <a:rPr kumimoji="1" lang="ja-JP" altLang="en-US" sz="2000" dirty="0" smtClean="0">
                <a:latin typeface="+mn-ea"/>
              </a:rPr>
              <a:t>やブース紹介の動画映像を</a:t>
            </a:r>
            <a:r>
              <a:rPr kumimoji="1" lang="en-US" altLang="ja-JP" sz="2000" dirty="0" smtClean="0">
                <a:latin typeface="+mn-ea"/>
              </a:rPr>
              <a:t>IGAS</a:t>
            </a:r>
            <a:r>
              <a:rPr kumimoji="1" lang="ja-JP" altLang="en-US" sz="2000" dirty="0" smtClean="0">
                <a:latin typeface="+mn-ea"/>
              </a:rPr>
              <a:t>ホームページから配信</a:t>
            </a:r>
            <a:endParaRPr kumimoji="1" lang="ja-JP" altLang="en-US" sz="20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77247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図 4" descr="ロゴ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8640"/>
            <a:ext cx="1397000" cy="457200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雲 18"/>
          <p:cNvSpPr/>
          <p:nvPr/>
        </p:nvSpPr>
        <p:spPr>
          <a:xfrm>
            <a:off x="5868144" y="476672"/>
            <a:ext cx="2736304" cy="1080120"/>
          </a:xfrm>
          <a:prstGeom prst="cloud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788024" y="4941168"/>
            <a:ext cx="3600400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115616" y="4941168"/>
            <a:ext cx="3600400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1800" dirty="0"/>
              <a:t>会期</a:t>
            </a:r>
            <a:r>
              <a:rPr kumimoji="1" lang="ja-JP" altLang="en-US" sz="1800" dirty="0" smtClean="0"/>
              <a:t>：</a:t>
            </a:r>
            <a:r>
              <a:rPr kumimoji="1" lang="en-US" altLang="ja-JP" sz="1800" dirty="0" smtClean="0"/>
              <a:t>2011</a:t>
            </a:r>
            <a:r>
              <a:rPr kumimoji="1" lang="ja-JP" altLang="en-US" sz="1800" dirty="0" smtClean="0"/>
              <a:t>年</a:t>
            </a:r>
            <a:r>
              <a:rPr kumimoji="1" lang="en-US" altLang="ja-JP" sz="1800" dirty="0" smtClean="0"/>
              <a:t>9</a:t>
            </a:r>
            <a:r>
              <a:rPr kumimoji="1" lang="ja-JP" altLang="en-US" sz="1800" dirty="0" smtClean="0"/>
              <a:t>月</a:t>
            </a:r>
            <a:r>
              <a:rPr kumimoji="1" lang="en-US" altLang="ja-JP" sz="1800" dirty="0" smtClean="0"/>
              <a:t>16</a:t>
            </a:r>
            <a:r>
              <a:rPr kumimoji="1" lang="ja-JP" altLang="en-US" sz="1800" dirty="0" smtClean="0"/>
              <a:t>日（金）～</a:t>
            </a:r>
            <a:r>
              <a:rPr kumimoji="1" lang="en-US" altLang="ja-JP" sz="1800" dirty="0" smtClean="0"/>
              <a:t>21</a:t>
            </a:r>
            <a:r>
              <a:rPr kumimoji="1" lang="ja-JP" altLang="en-US" sz="1800" dirty="0" smtClean="0"/>
              <a:t>日（水）　</a:t>
            </a:r>
            <a:r>
              <a:rPr kumimoji="1" lang="en-US" altLang="ja-JP" sz="1800" dirty="0" smtClean="0"/>
              <a:t>6</a:t>
            </a:r>
            <a:r>
              <a:rPr kumimoji="1" lang="ja-JP" altLang="en-US" sz="1800" dirty="0" smtClean="0"/>
              <a:t>日間</a:t>
            </a:r>
            <a:endParaRPr kumimoji="1" lang="en-US" altLang="ja-JP" sz="1800" dirty="0" smtClean="0"/>
          </a:p>
          <a:p>
            <a:r>
              <a:rPr lang="ja-JP" altLang="en-US" sz="1800" dirty="0"/>
              <a:t>会場</a:t>
            </a:r>
            <a:r>
              <a:rPr lang="ja-JP" altLang="en-US" sz="1800" dirty="0" smtClean="0"/>
              <a:t>：東京ビッグサイト</a:t>
            </a:r>
            <a:endParaRPr lang="en-US" altLang="ja-JP" sz="1800" dirty="0" smtClean="0"/>
          </a:p>
          <a:p>
            <a:r>
              <a:rPr kumimoji="1" lang="ja-JP" altLang="en-US" sz="1800" dirty="0"/>
              <a:t>展示</a:t>
            </a:r>
            <a:r>
              <a:rPr kumimoji="1" lang="ja-JP" altLang="en-US" sz="1800" dirty="0" smtClean="0"/>
              <a:t>規模（</a:t>
            </a:r>
            <a:r>
              <a:rPr kumimoji="1" lang="en-US" altLang="ja-JP" sz="1800" dirty="0" smtClean="0"/>
              <a:t>IGAS2007</a:t>
            </a:r>
            <a:r>
              <a:rPr kumimoji="1" lang="ja-JP" altLang="en-US" sz="1800" dirty="0" smtClean="0"/>
              <a:t>　実績）</a:t>
            </a:r>
            <a:endParaRPr kumimoji="1" lang="en-US" altLang="ja-JP" sz="1800" dirty="0" smtClean="0"/>
          </a:p>
          <a:p>
            <a:pPr lvl="1"/>
            <a:r>
              <a:rPr lang="ja-JP" altLang="en-US" sz="1800" dirty="0" smtClean="0"/>
              <a:t>出展者数：</a:t>
            </a:r>
            <a:r>
              <a:rPr lang="en-US" altLang="ja-JP" sz="1800" dirty="0" smtClean="0"/>
              <a:t>550</a:t>
            </a:r>
            <a:r>
              <a:rPr lang="ja-JP" altLang="en-US" sz="1800" dirty="0" smtClean="0"/>
              <a:t>社、展示面積</a:t>
            </a:r>
            <a:r>
              <a:rPr lang="en-US" altLang="ja-JP" sz="1800" dirty="0" smtClean="0"/>
              <a:t>4,810</a:t>
            </a:r>
            <a:r>
              <a:rPr lang="ja-JP" altLang="en-US" sz="1800" dirty="0" smtClean="0"/>
              <a:t>小間（</a:t>
            </a:r>
            <a:r>
              <a:rPr lang="en-US" altLang="ja-JP" sz="1800" dirty="0" smtClean="0"/>
              <a:t>42,430</a:t>
            </a:r>
            <a:r>
              <a:rPr lang="ja-JP" altLang="en-US" sz="1800" dirty="0" smtClean="0"/>
              <a:t>㎡）</a:t>
            </a:r>
            <a:endParaRPr lang="en-US" altLang="ja-JP" sz="1800" dirty="0" smtClean="0"/>
          </a:p>
          <a:p>
            <a:pPr lvl="1"/>
            <a:r>
              <a:rPr kumimoji="1" lang="ja-JP" altLang="en-US" sz="1800" dirty="0" smtClean="0"/>
              <a:t>来場者数：</a:t>
            </a:r>
            <a:r>
              <a:rPr kumimoji="1" lang="en-US" altLang="ja-JP" sz="1800" dirty="0" smtClean="0"/>
              <a:t>130,164</a:t>
            </a:r>
            <a:r>
              <a:rPr kumimoji="1" lang="ja-JP" altLang="en-US" sz="1800" dirty="0" smtClean="0"/>
              <a:t>人（うち海外は</a:t>
            </a:r>
            <a:r>
              <a:rPr kumimoji="1" lang="en-US" altLang="ja-JP" sz="1800" dirty="0" smtClean="0"/>
              <a:t>12,852</a:t>
            </a:r>
            <a:r>
              <a:rPr kumimoji="1" lang="ja-JP" altLang="en-US" sz="1800" dirty="0" smtClean="0"/>
              <a:t>人）</a:t>
            </a:r>
            <a:endParaRPr kumimoji="1" lang="en-US" altLang="ja-JP" sz="1800" dirty="0" smtClean="0"/>
          </a:p>
          <a:p>
            <a:r>
              <a:rPr lang="ja-JP" altLang="en-US" sz="1800" dirty="0" smtClean="0"/>
              <a:t>入場料</a:t>
            </a:r>
            <a:endParaRPr lang="en-US" altLang="ja-JP" sz="1800" dirty="0" smtClean="0"/>
          </a:p>
          <a:p>
            <a:pPr lvl="1"/>
            <a:r>
              <a:rPr lang="ja-JP" altLang="en-US" sz="1800" dirty="0"/>
              <a:t>入場</a:t>
            </a:r>
            <a:r>
              <a:rPr lang="ja-JP" altLang="en-US" sz="1800" dirty="0" smtClean="0"/>
              <a:t>券：</a:t>
            </a:r>
            <a:r>
              <a:rPr lang="en-US" altLang="ja-JP" sz="1800" dirty="0" smtClean="0"/>
              <a:t>2,000</a:t>
            </a:r>
            <a:r>
              <a:rPr lang="ja-JP" altLang="en-US" sz="1800" dirty="0" smtClean="0"/>
              <a:t>円</a:t>
            </a:r>
            <a:endParaRPr lang="en-US" altLang="ja-JP" sz="1800" dirty="0" smtClean="0"/>
          </a:p>
          <a:p>
            <a:r>
              <a:rPr kumimoji="1" lang="ja-JP" altLang="en-US" sz="1800" dirty="0" smtClean="0"/>
              <a:t>後援団体</a:t>
            </a:r>
            <a:r>
              <a:rPr kumimoji="1" lang="ja-JP" altLang="en-US" sz="1200" dirty="0" smtClean="0"/>
              <a:t>（申請予定含む）</a:t>
            </a:r>
            <a:endParaRPr kumimoji="1" lang="en-US" altLang="ja-JP" sz="1200" dirty="0" smtClean="0"/>
          </a:p>
          <a:p>
            <a:pPr lvl="1"/>
            <a:r>
              <a:rPr lang="ja-JP" altLang="en-US" sz="1800" dirty="0"/>
              <a:t>経済</a:t>
            </a:r>
            <a:r>
              <a:rPr lang="ja-JP" altLang="en-US" sz="1800" dirty="0" smtClean="0"/>
              <a:t>産業省、東京都、日本貿易振興機構（</a:t>
            </a:r>
            <a:r>
              <a:rPr lang="en-US" altLang="ja-JP" sz="1800" dirty="0" smtClean="0"/>
              <a:t>JETRO</a:t>
            </a:r>
            <a:r>
              <a:rPr lang="ja-JP" altLang="en-US" sz="1800" dirty="0" smtClean="0"/>
              <a:t>）、</a:t>
            </a:r>
            <a:endParaRPr lang="en-US" altLang="ja-JP" sz="1800" dirty="0" smtClean="0"/>
          </a:p>
          <a:p>
            <a:pPr lvl="1"/>
            <a:r>
              <a:rPr lang="ja-JP" altLang="en-US" sz="1800" dirty="0" smtClean="0"/>
              <a:t>（社）日本印刷産業連合会、（社）日本印刷学会、</a:t>
            </a:r>
            <a:endParaRPr lang="en-US" altLang="ja-JP" sz="1800" dirty="0" smtClean="0"/>
          </a:p>
          <a:p>
            <a:pPr lvl="1"/>
            <a:r>
              <a:rPr lang="ja-JP" altLang="en-US" sz="1800" dirty="0" smtClean="0"/>
              <a:t>全国段ボール工業組合連合会、全日本紙器段ボール箱工業組合連合会</a:t>
            </a:r>
            <a:endParaRPr lang="en-US" altLang="ja-JP" sz="1800" dirty="0" smtClean="0"/>
          </a:p>
          <a:p>
            <a:pPr lvl="1"/>
            <a:r>
              <a:rPr lang="ja-JP" altLang="en-US" sz="1800" dirty="0" smtClean="0"/>
              <a:t>デジタルサイネージコンソーシアム、財団法人デジタルコンテンツ協会</a:t>
            </a:r>
            <a:endParaRPr lang="en-US" altLang="ja-JP" sz="18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開催概要</a:t>
            </a:r>
            <a:endParaRPr kumimoji="1" lang="ja-JP" altLang="en-US" dirty="0"/>
          </a:p>
        </p:txBody>
      </p:sp>
      <p:pic>
        <p:nvPicPr>
          <p:cNvPr id="4" name="図 3" descr="ロゴ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1397000" cy="457200"/>
          </a:xfrm>
          <a:prstGeom prst="rect">
            <a:avLst/>
          </a:prstGeom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A929-B39A-4FBE-8B07-CE1A4FF90BF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JAPAN GRAPHIC ARTS SUPPLIERS COMMITTEE</a:t>
            </a:r>
            <a:endParaRPr kumimoji="1" lang="ja-JP" altLang="en-US"/>
          </a:p>
        </p:txBody>
      </p:sp>
      <p:grpSp>
        <p:nvGrpSpPr>
          <p:cNvPr id="18" name="グループ化 17"/>
          <p:cNvGrpSpPr/>
          <p:nvPr/>
        </p:nvGrpSpPr>
        <p:grpSpPr>
          <a:xfrm>
            <a:off x="5868144" y="836712"/>
            <a:ext cx="2520280" cy="504056"/>
            <a:chOff x="1691680" y="5661248"/>
            <a:chExt cx="2520280" cy="504056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1691680" y="5661248"/>
              <a:ext cx="864096" cy="2880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 smtClean="0"/>
                <a:t>詳しく</a:t>
              </a:r>
              <a:r>
                <a:rPr lang="ja-JP" altLang="en-US" sz="1200" dirty="0" smtClean="0"/>
                <a:t>は</a:t>
              </a:r>
              <a:endParaRPr kumimoji="1" lang="ja-JP" altLang="en-US" sz="1200" dirty="0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2483768" y="5661248"/>
              <a:ext cx="1080120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sz="2000" dirty="0" err="1" smtClean="0">
                  <a:solidFill>
                    <a:schemeClr val="tx1"/>
                  </a:solidFill>
                </a:rPr>
                <a:t>igas</a:t>
              </a:r>
              <a:endParaRPr kumimoji="1" lang="ja-JP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635896" y="5661248"/>
              <a:ext cx="576064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dirty="0" smtClean="0"/>
                <a:t>検索</a:t>
              </a:r>
              <a:endParaRPr kumimoji="1" lang="ja-JP" altLang="en-US" sz="1200" dirty="0"/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rot="16200000" flipV="1">
              <a:off x="3779912" y="5877272"/>
              <a:ext cx="288032" cy="288032"/>
            </a:xfrm>
            <a:prstGeom prst="straightConnector1">
              <a:avLst/>
            </a:prstGeom>
            <a:ln w="889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251</Words>
  <Application>Microsoft Office PowerPoint</Application>
  <PresentationFormat>画面に合わせる (4:3)</PresentationFormat>
  <Paragraphs>78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IGAS2011 特別企画のご案内</vt:lpstr>
      <vt:lpstr>印刷機材団体協議会</vt:lpstr>
      <vt:lpstr>Print your Future! －印刷は環境と共に進化する－</vt:lpstr>
      <vt:lpstr>特別企画（出展募集中）</vt:lpstr>
      <vt:lpstr>出展者向け動画撮影・配信サービス</vt:lpstr>
      <vt:lpstr>開催概要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sato</dc:creator>
  <cp:lastModifiedBy>sato</cp:lastModifiedBy>
  <cp:revision>7</cp:revision>
  <dcterms:created xsi:type="dcterms:W3CDTF">2010-12-02T03:25:38Z</dcterms:created>
  <dcterms:modified xsi:type="dcterms:W3CDTF">2010-12-03T00:24:23Z</dcterms:modified>
</cp:coreProperties>
</file>